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51435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e4e2b9ec9a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3e4e2b9ec9a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3e4e2b9ec9a_0_1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e470a94eb6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3e470a94eb6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e470a94eb6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e470a94eb6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3e470a94eb6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3e470a94eb6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e4e2b9ec9a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3e4e2b9ec9a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3e4e2b9ec9a_0_1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e470a94eb6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3e470a94eb6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3e470a94eb6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e470a94eb6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3e470a94eb6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e470a94eb6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e4e2b9ec9a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3e4e2b9ec9a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e4e2b9ec9a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e4e2b9ec9a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e4e2b9ec9a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3e4e2b9ec9a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e4e2b9ec9a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3e4e2b9ec9a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e4e2b9ec9a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2B5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3840480" cy="514350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02920" y="1417320"/>
            <a:ext cx="2834640" cy="2834640"/>
          </a:xfrm>
          <a:prstGeom prst="ellipse">
            <a:avLst/>
          </a:prstGeom>
          <a:solidFill>
            <a:srgbClr val="FFFFFF">
              <a:alpha val="10196"/>
            </a:srgbClr>
          </a:solidFill>
          <a:ln cap="flat" cmpd="sng" w="3810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777240" y="1691640"/>
            <a:ext cx="2286000" cy="2286000"/>
          </a:xfrm>
          <a:prstGeom prst="ellipse">
            <a:avLst/>
          </a:prstGeom>
          <a:solidFill>
            <a:srgbClr val="FFFFFF">
              <a:alpha val="7843"/>
            </a:srgbClr>
          </a:solidFill>
          <a:ln cap="flat" cmpd="sng" w="1905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502920" y="1463040"/>
            <a:ext cx="283464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Georgia"/>
              <a:buNone/>
            </a:pPr>
            <a:r>
              <a:rPr b="1" i="0" lang="en-US" sz="7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AL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4206240" y="777240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3000"/>
              <a:buFont typeface="Georgia"/>
              <a:buNone/>
            </a:pPr>
            <a:r>
              <a:rPr b="1" lang="en-US" sz="3000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DEVELOPING</a:t>
            </a:r>
            <a:r>
              <a:rPr b="1" i="0" lang="en-US" sz="3000" u="none" cap="none" strike="noStrike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 AN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4206240" y="1371600"/>
            <a:ext cx="466344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Georgia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EFFECTIVE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4206240" y="1920240"/>
            <a:ext cx="466344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Georgia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TEAM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4206240" y="2633472"/>
            <a:ext cx="4297680" cy="36576"/>
          </a:xfrm>
          <a:prstGeom prst="rect">
            <a:avLst/>
          </a:prstGeom>
          <a:solidFill>
            <a:srgbClr val="F5AA1C"/>
          </a:solidFill>
          <a:ln cap="flat" cmpd="sng" w="1270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4206240" y="2743200"/>
            <a:ext cx="45720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200"/>
              <a:buFont typeface="Arial"/>
              <a:buNone/>
            </a:pPr>
            <a:r>
              <a:rPr i="1" lang="en-US" sz="1200">
                <a:solidFill>
                  <a:srgbClr val="CADCFC"/>
                </a:solidFill>
              </a:rPr>
              <a:t>DEPARTMENT OF IOWA LEADERSHIP SCHOOL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4206250" y="3182339"/>
            <a:ext cx="45720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FFFFFF"/>
                </a:solidFill>
              </a:rPr>
              <a:t>PRESENTED BY:  Polly Graham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524250" y="3714600"/>
            <a:ext cx="24252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F5AA1C"/>
                </a:solidFill>
              </a:rPr>
              <a:t>30 May 2026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A1F3E"/>
          </a:solidFill>
          <a:ln cap="flat" cmpd="sng" w="12700">
            <a:solidFill>
              <a:srgbClr val="0A1F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A9BB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8A9BB0"/>
                </a:solidFill>
                <a:latin typeface="Arial"/>
                <a:ea typeface="Arial"/>
                <a:cs typeface="Arial"/>
                <a:sym typeface="Arial"/>
              </a:rPr>
              <a:t>FOR GOD AND COUNTRY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75" y="1251125"/>
            <a:ext cx="3020375" cy="30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9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/>
          <p:nvPr/>
        </p:nvSpPr>
        <p:spPr>
          <a:xfrm>
            <a:off x="0" y="0"/>
            <a:ext cx="9144000" cy="100590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2"/>
          <p:cNvSpPr/>
          <p:nvPr/>
        </p:nvSpPr>
        <p:spPr>
          <a:xfrm>
            <a:off x="320040" y="0"/>
            <a:ext cx="9144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2800"/>
              <a:buFont typeface="Georgia"/>
              <a:buNone/>
            </a:pPr>
            <a:r>
              <a:rPr b="1" lang="en-US" sz="2800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1280160" y="0"/>
            <a:ext cx="74982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</a:pPr>
            <a:r>
              <a:rPr b="1" lang="en-US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FOUR THINGS EVERY TEAM NEEDS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7772400" y="0"/>
            <a:ext cx="10974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900"/>
              <a:buFont typeface="Arial"/>
              <a:buNone/>
            </a:pPr>
            <a:r>
              <a:rPr b="1" lang="en-US" sz="1500">
                <a:solidFill>
                  <a:srgbClr val="F5AA1C"/>
                </a:solidFill>
              </a:rPr>
              <a:t>TIME COUNTS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457200" y="1325880"/>
            <a:ext cx="5487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2000"/>
              <a:buFont typeface="Georgia"/>
              <a:buNone/>
            </a:pPr>
            <a:r>
              <a:rPr b="1" i="0" lang="en-US" sz="2000" u="none" cap="none" strike="noStrike">
                <a:solidFill>
                  <a:srgbClr val="0D2B55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r>
              <a:rPr b="1" lang="en-US" sz="2000">
                <a:solidFill>
                  <a:srgbClr val="0D2B55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2"/>
          <p:cNvSpPr/>
          <p:nvPr/>
        </p:nvSpPr>
        <p:spPr>
          <a:xfrm>
            <a:off x="320050" y="1911888"/>
            <a:ext cx="23775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Georgia"/>
              <a:buNone/>
            </a:pPr>
            <a:r>
              <a:rPr b="1" lang="en-US" sz="1800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VISIBLE WINS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601600" y="2606904"/>
            <a:ext cx="2377500" cy="210000"/>
          </a:xfrm>
          <a:prstGeom prst="rect">
            <a:avLst/>
          </a:prstGeom>
          <a:solidFill>
            <a:srgbClr val="CC0000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"/>
          <p:cNvSpPr/>
          <p:nvPr/>
        </p:nvSpPr>
        <p:spPr>
          <a:xfrm>
            <a:off x="0" y="4846320"/>
            <a:ext cx="9144000" cy="29730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"/>
          <p:cNvSpPr/>
          <p:nvPr/>
        </p:nvSpPr>
        <p:spPr>
          <a:xfrm>
            <a:off x="320040" y="4846320"/>
            <a:ext cx="54864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AMERICAN LEGION LEADERSHIP DEVELOPMENT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2"/>
          <p:cNvSpPr/>
          <p:nvPr/>
        </p:nvSpPr>
        <p:spPr>
          <a:xfrm>
            <a:off x="6858000" y="4846320"/>
            <a:ext cx="19659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b="1" lang="en-US" sz="800">
                <a:solidFill>
                  <a:srgbClr val="F5AA1C"/>
                </a:solidFill>
              </a:rPr>
              <a:t>10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320050" y="3132075"/>
            <a:ext cx="294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ALIGNMENT AROUND GOALS</a:t>
            </a:r>
            <a:endParaRPr/>
          </a:p>
        </p:txBody>
      </p:sp>
      <p:sp>
        <p:nvSpPr>
          <p:cNvPr id="216" name="Google Shape;216;p12"/>
          <p:cNvSpPr txBox="1"/>
          <p:nvPr/>
        </p:nvSpPr>
        <p:spPr>
          <a:xfrm>
            <a:off x="327000" y="4058250"/>
            <a:ext cx="25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DELIVER THE “WOW”</a:t>
            </a:r>
            <a:endParaRPr/>
          </a:p>
        </p:txBody>
      </p:sp>
      <p:sp>
        <p:nvSpPr>
          <p:cNvPr id="217" name="Google Shape;217;p12"/>
          <p:cNvSpPr txBox="1"/>
          <p:nvPr/>
        </p:nvSpPr>
        <p:spPr>
          <a:xfrm>
            <a:off x="320050" y="3595150"/>
            <a:ext cx="237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SHARE THE IMPACT</a:t>
            </a:r>
            <a:endParaRPr/>
          </a:p>
        </p:txBody>
      </p:sp>
      <p:sp>
        <p:nvSpPr>
          <p:cNvPr id="218" name="Google Shape;218;p12"/>
          <p:cNvSpPr/>
          <p:nvPr/>
        </p:nvSpPr>
        <p:spPr>
          <a:xfrm>
            <a:off x="3753375" y="1095700"/>
            <a:ext cx="5172900" cy="361410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man in a red hat is dancing in a hallway with the words `` let 's goooo '' written on the wall . (Provided by Tenor)" id="219" name="Google Shape;21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050" y="1420525"/>
            <a:ext cx="4145125" cy="287625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6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/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3"/>
          <p:cNvSpPr/>
          <p:nvPr/>
        </p:nvSpPr>
        <p:spPr>
          <a:xfrm>
            <a:off x="365760" y="0"/>
            <a:ext cx="822960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 |  FOUR THINGS EVERY EFFECTIVE TEAM NEEDS							TIME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274383" y="800070"/>
            <a:ext cx="4160400" cy="192030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"/>
          <p:cNvSpPr/>
          <p:nvPr/>
        </p:nvSpPr>
        <p:spPr>
          <a:xfrm>
            <a:off x="411480" y="822960"/>
            <a:ext cx="6402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1800"/>
              <a:buFont typeface="Georgia"/>
              <a:buNone/>
            </a:pPr>
            <a:r>
              <a:rPr b="1" i="0" lang="en-US" sz="1800" u="none" cap="none" strike="noStrike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01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411480" y="1234440"/>
            <a:ext cx="38404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CLEAR PURPOSE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411480" y="1600200"/>
            <a:ext cx="384048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People volunteer their time — they need to know WHY the work matters, not just WHAT the task is. Connect every role to the Legion's mission.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4709160" y="731520"/>
            <a:ext cx="4160520" cy="192024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4846320" y="822960"/>
            <a:ext cx="64008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1800"/>
              <a:buFont typeface="Georgia"/>
              <a:buNone/>
            </a:pPr>
            <a:r>
              <a:rPr b="1" i="0" lang="en-US" sz="1800" u="none" cap="none" strike="noStrike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02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4846320" y="1234440"/>
            <a:ext cx="38404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DEFINED ROLES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4846320" y="1600200"/>
            <a:ext cx="384048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Confusion about who owns what</a:t>
            </a:r>
            <a:r>
              <a:rPr lang="en-US" sz="1050">
                <a:solidFill>
                  <a:srgbClr val="FFFFFF"/>
                </a:solidFill>
              </a:rPr>
              <a:t>, </a:t>
            </a:r>
            <a:r>
              <a:rPr b="0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kills momentum. Even informal teams need someone clearly in charge of each function. Name it.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274320" y="2834640"/>
            <a:ext cx="4160520" cy="192024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411480" y="2926080"/>
            <a:ext cx="64008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1800"/>
              <a:buFont typeface="Georgia"/>
              <a:buNone/>
            </a:pPr>
            <a:r>
              <a:rPr b="1" i="0" lang="en-US" sz="1800" u="none" cap="none" strike="noStrike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03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411480" y="3337560"/>
            <a:ext cx="38404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PSYCHOLOGICAL SAFETY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411480" y="3703320"/>
            <a:ext cx="384048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FFFFFF"/>
                </a:solidFill>
              </a:rPr>
              <a:t>Build positive relations.  </a:t>
            </a:r>
            <a:r>
              <a:rPr b="0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Members must feel free to raise problems and disagree without being shut down. Veteran culture can default to rank-based silence — </a:t>
            </a:r>
            <a:r>
              <a:rPr lang="en-US" sz="1050">
                <a:solidFill>
                  <a:srgbClr val="FFFFFF"/>
                </a:solidFill>
              </a:rPr>
              <a:t>practice no rank culture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4709160" y="2834640"/>
            <a:ext cx="4160520" cy="192024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"/>
          <p:cNvSpPr/>
          <p:nvPr/>
        </p:nvSpPr>
        <p:spPr>
          <a:xfrm>
            <a:off x="4846320" y="2926080"/>
            <a:ext cx="64008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1800"/>
              <a:buFont typeface="Georgia"/>
              <a:buNone/>
            </a:pPr>
            <a:r>
              <a:rPr b="1" i="0" lang="en-US" sz="1800" u="none" cap="none" strike="noStrike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04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3"/>
          <p:cNvSpPr/>
          <p:nvPr/>
        </p:nvSpPr>
        <p:spPr>
          <a:xfrm>
            <a:off x="4846320" y="3337560"/>
            <a:ext cx="38404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VISIBLE WINS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4846320" y="3703320"/>
            <a:ext cx="384048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Celebrate completions, big and small. Recognition is the fuel that keeps volunteers coming back month after month.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"/>
          <p:cNvSpPr/>
          <p:nvPr/>
        </p:nvSpPr>
        <p:spPr>
          <a:xfrm>
            <a:off x="320040" y="4846320"/>
            <a:ext cx="5486400" cy="297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AMERICAN LEGION LEADERSHIP DEVELOPMENT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6870700" y="4846320"/>
            <a:ext cx="19659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b="1" lang="en-US" sz="800">
                <a:solidFill>
                  <a:srgbClr val="F5AA1C"/>
                </a:solidFill>
              </a:rPr>
              <a:t>11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6938050" y="45600"/>
            <a:ext cx="1213200" cy="502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3"/>
          <p:cNvSpPr txBox="1"/>
          <p:nvPr/>
        </p:nvSpPr>
        <p:spPr>
          <a:xfrm>
            <a:off x="7165525" y="71250"/>
            <a:ext cx="200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2B55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"/>
          <p:cNvSpPr/>
          <p:nvPr/>
        </p:nvSpPr>
        <p:spPr>
          <a:xfrm>
            <a:off x="0" y="182875"/>
            <a:ext cx="9144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0"/>
              <a:buFont typeface="Georgia"/>
              <a:buNone/>
            </a:pPr>
            <a:r>
              <a:rPr b="1" lang="en-US" sz="2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b="0" i="0" sz="2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4"/>
          <p:cNvSpPr/>
          <p:nvPr/>
        </p:nvSpPr>
        <p:spPr>
          <a:xfrm>
            <a:off x="914400" y="341225"/>
            <a:ext cx="73152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3400"/>
              <a:buFont typeface="Georgia"/>
              <a:buNone/>
            </a:pPr>
            <a:r>
              <a:rPr b="1" lang="en-US" sz="3400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THE LEADER’S JOB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4"/>
          <p:cNvSpPr/>
          <p:nvPr/>
        </p:nvSpPr>
        <p:spPr>
          <a:xfrm>
            <a:off x="1040775" y="960425"/>
            <a:ext cx="73152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Georgia"/>
              <a:buNone/>
            </a:pPr>
            <a:r>
              <a:rPr b="1" lang="en-US" sz="3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IN DEVELOPING AN  EFFECTIVE TEAM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4"/>
          <p:cNvSpPr/>
          <p:nvPr/>
        </p:nvSpPr>
        <p:spPr>
          <a:xfrm>
            <a:off x="914400" y="3953580"/>
            <a:ext cx="73152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i="1" lang="en-US">
                <a:solidFill>
                  <a:srgbClr val="CADCFC"/>
                </a:solidFill>
              </a:rPr>
              <a:t>						</a:t>
            </a:r>
            <a:r>
              <a:rPr b="0" i="1" lang="en-US" sz="14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i="1" lang="en-US">
                <a:solidFill>
                  <a:srgbClr val="CADCFC"/>
                </a:solidFill>
              </a:rPr>
              <a:t>DEVELOP HABITS</a:t>
            </a:r>
            <a:endParaRPr i="1">
              <a:solidFill>
                <a:srgbClr val="CADCFC"/>
              </a:solidFill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0" y="4846320"/>
            <a:ext cx="9144000" cy="29730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4"/>
          <p:cNvSpPr/>
          <p:nvPr/>
        </p:nvSpPr>
        <p:spPr>
          <a:xfrm>
            <a:off x="320040" y="4846320"/>
            <a:ext cx="54864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AMERICAN LEGION LEADERSHIP DEVELOPMENT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6858000" y="4846320"/>
            <a:ext cx="19659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b="1" lang="en-US" sz="800">
                <a:solidFill>
                  <a:srgbClr val="F5AA1C"/>
                </a:solidFill>
              </a:rPr>
              <a:t>12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9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320040" y="0"/>
            <a:ext cx="73152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eorgia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1097280" y="0"/>
            <a:ext cx="64008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eorgia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LEADER'S JOB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5"/>
          <p:cNvSpPr/>
          <p:nvPr/>
        </p:nvSpPr>
        <p:spPr>
          <a:xfrm>
            <a:off x="7772400" y="0"/>
            <a:ext cx="10972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lang="en-US" sz="1800">
                <a:solidFill>
                  <a:srgbClr val="FFFFFF"/>
                </a:solidFill>
              </a:rPr>
              <a:t>HABITS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457200" y="77724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600"/>
              <a:buFont typeface="Georgia"/>
              <a:buNone/>
            </a:pPr>
            <a:r>
              <a:rPr b="1" i="1" lang="en-US" sz="1600" u="none" cap="none" strike="noStrike">
                <a:solidFill>
                  <a:srgbClr val="0D2B55"/>
                </a:solidFill>
                <a:latin typeface="Georgia"/>
                <a:ea typeface="Georgia"/>
                <a:cs typeface="Georgia"/>
                <a:sym typeface="Georgia"/>
              </a:rPr>
              <a:t>Your team will reflect your habits.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5"/>
          <p:cNvSpPr/>
          <p:nvPr/>
        </p:nvSpPr>
        <p:spPr>
          <a:xfrm>
            <a:off x="320040" y="1325880"/>
            <a:ext cx="548640" cy="91440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5"/>
          <p:cNvSpPr/>
          <p:nvPr/>
        </p:nvSpPr>
        <p:spPr>
          <a:xfrm>
            <a:off x="320040" y="1325880"/>
            <a:ext cx="54864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1600"/>
              <a:buFont typeface="Georgia"/>
              <a:buNone/>
            </a:pPr>
            <a:r>
              <a:rPr b="1" i="0" lang="en-US" sz="1600" u="none" cap="none" strike="noStrike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01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/>
          <p:nvPr/>
        </p:nvSpPr>
        <p:spPr>
          <a:xfrm>
            <a:off x="1005840" y="1325880"/>
            <a:ext cx="7772400" cy="9144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5"/>
          <p:cNvSpPr/>
          <p:nvPr/>
        </p:nvSpPr>
        <p:spPr>
          <a:xfrm>
            <a:off x="1005840" y="1325880"/>
            <a:ext cx="64008" cy="91440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5"/>
          <p:cNvSpPr/>
          <p:nvPr/>
        </p:nvSpPr>
        <p:spPr>
          <a:xfrm>
            <a:off x="1188720" y="1399032"/>
            <a:ext cx="74066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400"/>
              <a:buFont typeface="Georgia"/>
              <a:buNone/>
            </a:pPr>
            <a:r>
              <a:rPr b="1" i="0" lang="en-US" sz="1400" u="none" cap="none" strike="noStrike">
                <a:solidFill>
                  <a:srgbClr val="0D2B55"/>
                </a:solidFill>
                <a:latin typeface="Georgia"/>
                <a:ea typeface="Georgia"/>
                <a:cs typeface="Georgia"/>
                <a:sym typeface="Georgia"/>
              </a:rPr>
              <a:t>Listen First, Direct Second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1188720" y="1709928"/>
            <a:ext cx="74066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4B5563"/>
                </a:solidFill>
                <a:latin typeface="Arial"/>
                <a:ea typeface="Arial"/>
                <a:cs typeface="Arial"/>
                <a:sym typeface="Arial"/>
              </a:rPr>
              <a:t>Spend your first 30 days asking more questions than you give answers. You will learn things no org chart can show you. Members who feel heard become committed volunteers.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320040" y="2423160"/>
            <a:ext cx="548640" cy="91440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5"/>
          <p:cNvSpPr/>
          <p:nvPr/>
        </p:nvSpPr>
        <p:spPr>
          <a:xfrm>
            <a:off x="320040" y="2423160"/>
            <a:ext cx="54864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1600"/>
              <a:buFont typeface="Georgia"/>
              <a:buNone/>
            </a:pPr>
            <a:r>
              <a:rPr b="1" i="0" lang="en-US" sz="1600" u="none" cap="none" strike="noStrike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02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1005840" y="2423160"/>
            <a:ext cx="7772400" cy="9144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5"/>
          <p:cNvSpPr/>
          <p:nvPr/>
        </p:nvSpPr>
        <p:spPr>
          <a:xfrm>
            <a:off x="1005840" y="2423160"/>
            <a:ext cx="64008" cy="91440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5"/>
          <p:cNvSpPr/>
          <p:nvPr/>
        </p:nvSpPr>
        <p:spPr>
          <a:xfrm>
            <a:off x="1188720" y="2496312"/>
            <a:ext cx="74066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400"/>
              <a:buFont typeface="Georgia"/>
              <a:buNone/>
            </a:pPr>
            <a:r>
              <a:rPr b="1" i="0" lang="en-US" sz="1400" u="none" cap="none" strike="noStrike">
                <a:solidFill>
                  <a:srgbClr val="0D2B55"/>
                </a:solidFill>
                <a:latin typeface="Georgia"/>
                <a:ea typeface="Georgia"/>
                <a:cs typeface="Georgia"/>
                <a:sym typeface="Georgia"/>
              </a:rPr>
              <a:t>Delegate With Trust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1188720" y="2807208"/>
            <a:ext cx="74066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4B5563"/>
                </a:solidFill>
                <a:latin typeface="Arial"/>
                <a:ea typeface="Arial"/>
                <a:cs typeface="Arial"/>
                <a:sym typeface="Arial"/>
              </a:rPr>
              <a:t>Give someone a job and let them do it. Hovering signals distrust and drives your best people away. Assign the task, set the expectation, then step back.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320040" y="3520440"/>
            <a:ext cx="548640" cy="91440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5"/>
          <p:cNvSpPr/>
          <p:nvPr/>
        </p:nvSpPr>
        <p:spPr>
          <a:xfrm>
            <a:off x="320040" y="3520440"/>
            <a:ext cx="54864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1600"/>
              <a:buFont typeface="Georgia"/>
              <a:buNone/>
            </a:pPr>
            <a:r>
              <a:rPr b="1" i="0" lang="en-US" sz="1600" u="none" cap="none" strike="noStrike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03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1005840" y="3520440"/>
            <a:ext cx="7772400" cy="9144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1005840" y="3520440"/>
            <a:ext cx="64008" cy="91440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5"/>
          <p:cNvSpPr/>
          <p:nvPr/>
        </p:nvSpPr>
        <p:spPr>
          <a:xfrm>
            <a:off x="1188720" y="3593592"/>
            <a:ext cx="74066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400"/>
              <a:buFont typeface="Georgia"/>
              <a:buNone/>
            </a:pPr>
            <a:r>
              <a:rPr b="1" lang="en-US">
                <a:solidFill>
                  <a:srgbClr val="0D2B55"/>
                </a:solidFill>
                <a:latin typeface="Georgia"/>
                <a:ea typeface="Georgia"/>
                <a:cs typeface="Georgia"/>
                <a:sym typeface="Georgia"/>
              </a:rPr>
              <a:t>Steer - Pivot - Pass the Torch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1188720" y="3904488"/>
            <a:ext cx="74066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4B5563"/>
                </a:solidFill>
              </a:rPr>
              <a:t>Start with a vision and find the North Star.  Practice continuous improvement.  Everyone gets their say, not everyone gets their way.  Pivot.  Exceed expectations.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320040" y="4846320"/>
            <a:ext cx="5486400" cy="297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AMERICAN LEGION LEADERSHIP DEVELOPMENT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6858000" y="4846320"/>
            <a:ext cx="1965960" cy="297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b="1" lang="en-US" sz="800">
                <a:solidFill>
                  <a:srgbClr val="F5AA1C"/>
                </a:solidFill>
              </a:rPr>
              <a:t>13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2B55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/>
          <p:nvPr/>
        </p:nvSpPr>
        <p:spPr>
          <a:xfrm>
            <a:off x="0" y="182880"/>
            <a:ext cx="9144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0"/>
              <a:buFont typeface="Georgia"/>
              <a:buNone/>
            </a:pPr>
            <a:r>
              <a:rPr b="1" lang="en-US" sz="2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endParaRPr b="0" i="0" sz="2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914400" y="657150"/>
            <a:ext cx="7315200" cy="49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3400"/>
              <a:buFont typeface="Georgia"/>
              <a:buNone/>
            </a:pPr>
            <a:r>
              <a:rPr b="1" lang="en-US" sz="3400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YOUR 90-DAY 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1040775" y="1339575"/>
            <a:ext cx="73152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Georgia"/>
              <a:buNone/>
            </a:pPr>
            <a:r>
              <a:rPr b="1" lang="en-US" sz="3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ACTION PLAN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914400" y="4132503"/>
            <a:ext cx="73152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i="1" lang="en-US">
                <a:solidFill>
                  <a:srgbClr val="CADCFC"/>
                </a:solidFill>
              </a:rPr>
              <a:t>						</a:t>
            </a:r>
            <a:r>
              <a:rPr b="0" i="1" lang="en-US" sz="14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i="1" lang="en-US">
                <a:solidFill>
                  <a:srgbClr val="CADCFC"/>
                </a:solidFill>
              </a:rPr>
              <a:t>ACCOUNTABLE</a:t>
            </a:r>
            <a:endParaRPr i="1">
              <a:solidFill>
                <a:srgbClr val="CADCFC"/>
              </a:solidFill>
            </a:endParaRPr>
          </a:p>
        </p:txBody>
      </p:sp>
      <p:sp>
        <p:nvSpPr>
          <p:cNvPr id="300" name="Google Shape;300;p16"/>
          <p:cNvSpPr/>
          <p:nvPr/>
        </p:nvSpPr>
        <p:spPr>
          <a:xfrm>
            <a:off x="0" y="4846320"/>
            <a:ext cx="9144000" cy="29730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6"/>
          <p:cNvSpPr/>
          <p:nvPr/>
        </p:nvSpPr>
        <p:spPr>
          <a:xfrm>
            <a:off x="320040" y="4846320"/>
            <a:ext cx="54864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AMERICAN LEGION LEADERSHIP DEVELOPMENT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6858000" y="4846320"/>
            <a:ext cx="19659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Slide</a:t>
            </a:r>
            <a:r>
              <a:rPr b="1" lang="en-US" sz="800">
                <a:solidFill>
                  <a:srgbClr val="F5AA1C"/>
                </a:solidFill>
              </a:rPr>
              <a:t> 14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2B55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/>
          <p:nvPr/>
        </p:nvSpPr>
        <p:spPr>
          <a:xfrm>
            <a:off x="0" y="0"/>
            <a:ext cx="9144000" cy="64020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7"/>
          <p:cNvSpPr/>
          <p:nvPr/>
        </p:nvSpPr>
        <p:spPr>
          <a:xfrm>
            <a:off x="365760" y="0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4  |  YOUR 90-DAY ACTION PLAN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6903721" y="0"/>
            <a:ext cx="1965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lang="en-US" sz="1800">
                <a:solidFill>
                  <a:srgbClr val="FFFFFF"/>
                </a:solidFill>
              </a:rPr>
              <a:t>ACCOUNTABLE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7"/>
          <p:cNvSpPr/>
          <p:nvPr/>
        </p:nvSpPr>
        <p:spPr>
          <a:xfrm>
            <a:off x="457200" y="77724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300"/>
              <a:buFont typeface="Arial"/>
              <a:buNone/>
            </a:pPr>
            <a:r>
              <a:rPr i="1" lang="en-US" sz="1300">
                <a:solidFill>
                  <a:srgbClr val="CADCFC"/>
                </a:solidFill>
              </a:rPr>
              <a:t>The Accountability Ladder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7"/>
          <p:cNvSpPr/>
          <p:nvPr/>
        </p:nvSpPr>
        <p:spPr>
          <a:xfrm>
            <a:off x="365760" y="1371600"/>
            <a:ext cx="1326000" cy="822900"/>
          </a:xfrm>
          <a:prstGeom prst="rect">
            <a:avLst/>
          </a:prstGeom>
          <a:solidFill>
            <a:srgbClr val="F5AA1C"/>
          </a:solidFill>
          <a:ln cap="flat" cmpd="sng" w="1270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7"/>
          <p:cNvSpPr/>
          <p:nvPr/>
        </p:nvSpPr>
        <p:spPr>
          <a:xfrm>
            <a:off x="365760" y="1371600"/>
            <a:ext cx="13260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300"/>
              <a:buFont typeface="Arial"/>
              <a:buNone/>
            </a:pPr>
            <a:r>
              <a:rPr b="1" lang="en-US" sz="1300">
                <a:solidFill>
                  <a:srgbClr val="0D2B55"/>
                </a:solidFill>
              </a:rPr>
              <a:t>To Cope With Change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1828800" y="1371600"/>
            <a:ext cx="6949500" cy="411600"/>
          </a:xfrm>
          <a:prstGeom prst="rect">
            <a:avLst/>
          </a:prstGeom>
          <a:solidFill>
            <a:srgbClr val="FFFFFF">
              <a:alpha val="14900"/>
            </a:srgbClr>
          </a:solidFill>
          <a:ln cap="flat" cmpd="sng" w="12700">
            <a:solidFill>
              <a:srgbClr val="FFFFFF">
                <a:alpha val="3019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7"/>
          <p:cNvSpPr/>
          <p:nvPr/>
        </p:nvSpPr>
        <p:spPr>
          <a:xfrm>
            <a:off x="1828800" y="1325900"/>
            <a:ext cx="65838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GOWI -Get On With It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365760" y="2560320"/>
            <a:ext cx="1326000" cy="82290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7"/>
          <p:cNvSpPr/>
          <p:nvPr/>
        </p:nvSpPr>
        <p:spPr>
          <a:xfrm>
            <a:off x="365760" y="2560320"/>
            <a:ext cx="13260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300"/>
              <a:buFont typeface="Arial"/>
              <a:buNone/>
            </a:pPr>
            <a:r>
              <a:rPr b="1" lang="en-US" sz="1300">
                <a:solidFill>
                  <a:srgbClr val="0D2B55"/>
                </a:solidFill>
              </a:rPr>
              <a:t>Get To Top Rung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1828800" y="2560323"/>
            <a:ext cx="6949500" cy="411600"/>
          </a:xfrm>
          <a:prstGeom prst="rect">
            <a:avLst/>
          </a:prstGeom>
          <a:solidFill>
            <a:srgbClr val="FFFFFF">
              <a:alpha val="14900"/>
            </a:srgbClr>
          </a:solidFill>
          <a:ln cap="flat" cmpd="sng" w="12700">
            <a:solidFill>
              <a:srgbClr val="FFFFFF">
                <a:alpha val="3019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7"/>
          <p:cNvSpPr/>
          <p:nvPr/>
        </p:nvSpPr>
        <p:spPr>
          <a:xfrm>
            <a:off x="1852650" y="2615475"/>
            <a:ext cx="67209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Own It</a:t>
            </a:r>
            <a:endParaRPr i="0" u="none" cap="none" strike="noStrike">
              <a:solidFill>
                <a:srgbClr val="FFFFFF"/>
              </a:solidFill>
            </a:endParaRPr>
          </a:p>
        </p:txBody>
      </p:sp>
      <p:sp>
        <p:nvSpPr>
          <p:cNvPr id="320" name="Google Shape;320;p17"/>
          <p:cNvSpPr/>
          <p:nvPr/>
        </p:nvSpPr>
        <p:spPr>
          <a:xfrm>
            <a:off x="365760" y="3749040"/>
            <a:ext cx="1326000" cy="822900"/>
          </a:xfrm>
          <a:prstGeom prst="rect">
            <a:avLst/>
          </a:prstGeom>
          <a:solidFill>
            <a:srgbClr val="28A745"/>
          </a:solidFill>
          <a:ln cap="flat" cmpd="sng" w="12700">
            <a:solidFill>
              <a:srgbClr val="28A7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7"/>
          <p:cNvSpPr/>
          <p:nvPr/>
        </p:nvSpPr>
        <p:spPr>
          <a:xfrm>
            <a:off x="365760" y="3749040"/>
            <a:ext cx="13260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300"/>
              <a:buFont typeface="Arial"/>
              <a:buNone/>
            </a:pPr>
            <a:r>
              <a:rPr b="1" lang="en-US" sz="1300">
                <a:solidFill>
                  <a:srgbClr val="0D2B55"/>
                </a:solidFill>
              </a:rPr>
              <a:t>Climb Above 3rd Rung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7"/>
          <p:cNvSpPr/>
          <p:nvPr/>
        </p:nvSpPr>
        <p:spPr>
          <a:xfrm>
            <a:off x="1828800" y="3749044"/>
            <a:ext cx="6949500" cy="400200"/>
          </a:xfrm>
          <a:prstGeom prst="rect">
            <a:avLst/>
          </a:prstGeom>
          <a:solidFill>
            <a:srgbClr val="FFFFFF">
              <a:alpha val="14900"/>
            </a:srgbClr>
          </a:solidFill>
          <a:ln cap="flat" cmpd="sng" w="12700">
            <a:solidFill>
              <a:srgbClr val="FFFFFF">
                <a:alpha val="3019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Make Excuses or Reason “I Can’t”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3" name="Google Shape;323;p17"/>
          <p:cNvSpPr/>
          <p:nvPr/>
        </p:nvSpPr>
        <p:spPr>
          <a:xfrm>
            <a:off x="1876350" y="3451850"/>
            <a:ext cx="66735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Wait &amp; Hope It Gets Better</a:t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0" y="4846320"/>
            <a:ext cx="9144000" cy="29730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7"/>
          <p:cNvSpPr/>
          <p:nvPr/>
        </p:nvSpPr>
        <p:spPr>
          <a:xfrm>
            <a:off x="320040" y="4846320"/>
            <a:ext cx="54864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AMERICAN LEGION LEADERSHIP DEVELOPMENT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6858000" y="4846320"/>
            <a:ext cx="19659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b="1" lang="en-US" sz="800">
                <a:solidFill>
                  <a:srgbClr val="F5AA1C"/>
                </a:solidFill>
              </a:rPr>
              <a:t>15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7"/>
          <p:cNvSpPr txBox="1"/>
          <p:nvPr/>
        </p:nvSpPr>
        <p:spPr>
          <a:xfrm>
            <a:off x="1828800" y="1652075"/>
            <a:ext cx="69303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Make it Happen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8" name="Google Shape;328;p17"/>
          <p:cNvSpPr txBox="1"/>
          <p:nvPr/>
        </p:nvSpPr>
        <p:spPr>
          <a:xfrm>
            <a:off x="1828800" y="2119550"/>
            <a:ext cx="681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Find Solutions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9" name="Google Shape;329;p17"/>
          <p:cNvSpPr txBox="1"/>
          <p:nvPr/>
        </p:nvSpPr>
        <p:spPr>
          <a:xfrm>
            <a:off x="2870200" y="1467725"/>
            <a:ext cx="76200" cy="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7"/>
          <p:cNvSpPr txBox="1"/>
          <p:nvPr/>
        </p:nvSpPr>
        <p:spPr>
          <a:xfrm>
            <a:off x="2019300" y="3008500"/>
            <a:ext cx="65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Acknowledge Reality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1" name="Google Shape;331;p17"/>
          <p:cNvSpPr txBox="1"/>
          <p:nvPr/>
        </p:nvSpPr>
        <p:spPr>
          <a:xfrm>
            <a:off x="1930400" y="3269575"/>
            <a:ext cx="713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7"/>
          <p:cNvSpPr txBox="1"/>
          <p:nvPr/>
        </p:nvSpPr>
        <p:spPr>
          <a:xfrm>
            <a:off x="1914450" y="4249600"/>
            <a:ext cx="672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Blaming Others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3" name="Google Shape;333;p17"/>
          <p:cNvSpPr/>
          <p:nvPr/>
        </p:nvSpPr>
        <p:spPr>
          <a:xfrm>
            <a:off x="1983000" y="3342225"/>
            <a:ext cx="6583800" cy="109500"/>
          </a:xfrm>
          <a:prstGeom prst="rect">
            <a:avLst/>
          </a:prstGeom>
          <a:solidFill>
            <a:srgbClr val="F5AA1C">
              <a:alpha val="60000"/>
            </a:srgbClr>
          </a:solidFill>
          <a:ln cap="flat" cmpd="sng" w="12700">
            <a:solidFill>
              <a:srgbClr val="F5AA1C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2B55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8"/>
          <p:cNvSpPr/>
          <p:nvPr/>
        </p:nvSpPr>
        <p:spPr>
          <a:xfrm>
            <a:off x="365760" y="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4  |  YOUR 90-DAY ACTION PLAN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8"/>
          <p:cNvSpPr/>
          <p:nvPr/>
        </p:nvSpPr>
        <p:spPr>
          <a:xfrm>
            <a:off x="6903721" y="0"/>
            <a:ext cx="1965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b="1" lang="en-US" sz="1800">
                <a:solidFill>
                  <a:srgbClr val="FFFFFF"/>
                </a:solidFill>
              </a:rPr>
              <a:t>ACCOUNTABLE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8"/>
          <p:cNvSpPr/>
          <p:nvPr/>
        </p:nvSpPr>
        <p:spPr>
          <a:xfrm>
            <a:off x="457200" y="777240"/>
            <a:ext cx="82296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300"/>
              <a:buFont typeface="Arial"/>
              <a:buNone/>
            </a:pPr>
            <a:r>
              <a:rPr b="0" i="1" lang="en-US" sz="13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Write your answers on the handout. This is your personal accountability tool.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365760" y="1371600"/>
            <a:ext cx="1325880" cy="822960"/>
          </a:xfrm>
          <a:prstGeom prst="rect">
            <a:avLst/>
          </a:prstGeom>
          <a:solidFill>
            <a:srgbClr val="F5AA1C"/>
          </a:solidFill>
          <a:ln cap="flat" cmpd="sng" w="1270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8"/>
          <p:cNvSpPr/>
          <p:nvPr/>
        </p:nvSpPr>
        <p:spPr>
          <a:xfrm>
            <a:off x="365760" y="1371600"/>
            <a:ext cx="1325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D2B55"/>
                </a:solidFill>
                <a:latin typeface="Arial"/>
                <a:ea typeface="Arial"/>
                <a:cs typeface="Arial"/>
                <a:sym typeface="Arial"/>
              </a:rPr>
              <a:t>30 DAYS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8"/>
          <p:cNvSpPr/>
          <p:nvPr/>
        </p:nvSpPr>
        <p:spPr>
          <a:xfrm>
            <a:off x="1828800" y="1371600"/>
            <a:ext cx="6949440" cy="822960"/>
          </a:xfrm>
          <a:prstGeom prst="rect">
            <a:avLst/>
          </a:prstGeom>
          <a:solidFill>
            <a:srgbClr val="FFFFFF">
              <a:alpha val="14901"/>
            </a:srgbClr>
          </a:solidFill>
          <a:ln cap="flat" cmpd="sng" w="12700">
            <a:solidFill>
              <a:srgbClr val="FFFFFF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8"/>
          <p:cNvSpPr/>
          <p:nvPr/>
        </p:nvSpPr>
        <p:spPr>
          <a:xfrm>
            <a:off x="1965960" y="1444752"/>
            <a:ext cx="65836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One person at my post I will personally recruit to a role: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8"/>
          <p:cNvSpPr/>
          <p:nvPr/>
        </p:nvSpPr>
        <p:spPr>
          <a:xfrm>
            <a:off x="1965960" y="1965960"/>
            <a:ext cx="6583680" cy="36576"/>
          </a:xfrm>
          <a:prstGeom prst="rect">
            <a:avLst/>
          </a:prstGeom>
          <a:solidFill>
            <a:srgbClr val="F5AA1C">
              <a:alpha val="60000"/>
            </a:srgbClr>
          </a:solidFill>
          <a:ln cap="flat" cmpd="sng" w="12700">
            <a:solidFill>
              <a:srgbClr val="F5AA1C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8"/>
          <p:cNvSpPr/>
          <p:nvPr/>
        </p:nvSpPr>
        <p:spPr>
          <a:xfrm>
            <a:off x="365760" y="2560320"/>
            <a:ext cx="1325880" cy="82296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8"/>
          <p:cNvSpPr/>
          <p:nvPr/>
        </p:nvSpPr>
        <p:spPr>
          <a:xfrm>
            <a:off x="365760" y="2560320"/>
            <a:ext cx="1325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D2B55"/>
                </a:solidFill>
                <a:latin typeface="Arial"/>
                <a:ea typeface="Arial"/>
                <a:cs typeface="Arial"/>
                <a:sym typeface="Arial"/>
              </a:rPr>
              <a:t>90 DAYS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8"/>
          <p:cNvSpPr/>
          <p:nvPr/>
        </p:nvSpPr>
        <p:spPr>
          <a:xfrm>
            <a:off x="1828800" y="2560320"/>
            <a:ext cx="6949440" cy="822960"/>
          </a:xfrm>
          <a:prstGeom prst="rect">
            <a:avLst/>
          </a:prstGeom>
          <a:solidFill>
            <a:srgbClr val="FFFFFF">
              <a:alpha val="14901"/>
            </a:srgbClr>
          </a:solidFill>
          <a:ln cap="flat" cmpd="sng" w="12700">
            <a:solidFill>
              <a:srgbClr val="FFFFFF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8"/>
          <p:cNvSpPr/>
          <p:nvPr/>
        </p:nvSpPr>
        <p:spPr>
          <a:xfrm>
            <a:off x="1965960" y="2633472"/>
            <a:ext cx="65836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One team need I will address: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8"/>
          <p:cNvSpPr/>
          <p:nvPr/>
        </p:nvSpPr>
        <p:spPr>
          <a:xfrm>
            <a:off x="1965960" y="3154680"/>
            <a:ext cx="6583680" cy="36576"/>
          </a:xfrm>
          <a:prstGeom prst="rect">
            <a:avLst/>
          </a:prstGeom>
          <a:solidFill>
            <a:srgbClr val="F5AA1C">
              <a:alpha val="60000"/>
            </a:srgbClr>
          </a:solidFill>
          <a:ln cap="flat" cmpd="sng" w="12700">
            <a:solidFill>
              <a:srgbClr val="F5AA1C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8"/>
          <p:cNvSpPr/>
          <p:nvPr/>
        </p:nvSpPr>
        <p:spPr>
          <a:xfrm>
            <a:off x="365760" y="3749040"/>
            <a:ext cx="1325880" cy="822960"/>
          </a:xfrm>
          <a:prstGeom prst="rect">
            <a:avLst/>
          </a:prstGeom>
          <a:solidFill>
            <a:srgbClr val="28A745"/>
          </a:solidFill>
          <a:ln cap="flat" cmpd="sng" w="12700">
            <a:solidFill>
              <a:srgbClr val="28A7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8"/>
          <p:cNvSpPr/>
          <p:nvPr/>
        </p:nvSpPr>
        <p:spPr>
          <a:xfrm>
            <a:off x="365760" y="3749040"/>
            <a:ext cx="1325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D2B55"/>
                </a:solidFill>
                <a:latin typeface="Arial"/>
                <a:ea typeface="Arial"/>
                <a:cs typeface="Arial"/>
                <a:sym typeface="Arial"/>
              </a:rPr>
              <a:t>TODAY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8"/>
          <p:cNvSpPr/>
          <p:nvPr/>
        </p:nvSpPr>
        <p:spPr>
          <a:xfrm>
            <a:off x="1828800" y="3749040"/>
            <a:ext cx="6949440" cy="822960"/>
          </a:xfrm>
          <a:prstGeom prst="rect">
            <a:avLst/>
          </a:prstGeom>
          <a:solidFill>
            <a:srgbClr val="FFFFFF">
              <a:alpha val="14901"/>
            </a:srgbClr>
          </a:solidFill>
          <a:ln cap="flat" cmpd="sng" w="12700">
            <a:solidFill>
              <a:srgbClr val="FFFFFF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8"/>
          <p:cNvSpPr/>
          <p:nvPr/>
        </p:nvSpPr>
        <p:spPr>
          <a:xfrm>
            <a:off x="1965960" y="3822192"/>
            <a:ext cx="658368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One leadership habit from this class I commit to practicing: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8"/>
          <p:cNvSpPr/>
          <p:nvPr/>
        </p:nvSpPr>
        <p:spPr>
          <a:xfrm>
            <a:off x="1965960" y="4343400"/>
            <a:ext cx="6583680" cy="36576"/>
          </a:xfrm>
          <a:prstGeom prst="rect">
            <a:avLst/>
          </a:prstGeom>
          <a:solidFill>
            <a:srgbClr val="F5AA1C">
              <a:alpha val="60000"/>
            </a:srgbClr>
          </a:solidFill>
          <a:ln cap="flat" cmpd="sng" w="12700">
            <a:solidFill>
              <a:srgbClr val="F5AA1C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8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8"/>
          <p:cNvSpPr/>
          <p:nvPr/>
        </p:nvSpPr>
        <p:spPr>
          <a:xfrm>
            <a:off x="320040" y="4846320"/>
            <a:ext cx="5486400" cy="297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AMERICAN LEGION LEADERSHIP DEVELOPMENT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6858000" y="4846320"/>
            <a:ext cx="1965960" cy="297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b="1" lang="en-US" sz="800">
                <a:solidFill>
                  <a:srgbClr val="F5AA1C"/>
                </a:solidFill>
              </a:rPr>
              <a:t>16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2E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9"/>
          <p:cNvSpPr/>
          <p:nvPr/>
        </p:nvSpPr>
        <p:spPr>
          <a:xfrm>
            <a:off x="5504675" y="617222"/>
            <a:ext cx="3291900" cy="3291900"/>
          </a:xfrm>
          <a:prstGeom prst="ellipse">
            <a:avLst/>
          </a:prstGeom>
          <a:solidFill>
            <a:srgbClr val="0D2B55">
              <a:alpha val="50196"/>
            </a:srgbClr>
          </a:solidFill>
          <a:ln cap="flat" cmpd="sng" w="12700">
            <a:solidFill>
              <a:srgbClr val="0D2B55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9"/>
          <p:cNvSpPr/>
          <p:nvPr/>
        </p:nvSpPr>
        <p:spPr>
          <a:xfrm>
            <a:off x="5943600" y="822960"/>
            <a:ext cx="2377440" cy="2377440"/>
          </a:xfrm>
          <a:prstGeom prst="ellipse">
            <a:avLst/>
          </a:prstGeom>
          <a:solidFill>
            <a:srgbClr val="BF0A30">
              <a:alpha val="30196"/>
            </a:srgbClr>
          </a:solidFill>
          <a:ln cap="flat" cmpd="sng" w="12700">
            <a:solidFill>
              <a:srgbClr val="BF0A30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9"/>
          <p:cNvSpPr/>
          <p:nvPr/>
        </p:nvSpPr>
        <p:spPr>
          <a:xfrm>
            <a:off x="457200" y="548640"/>
            <a:ext cx="475488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4000"/>
              <a:buFont typeface="Georgia"/>
              <a:buNone/>
            </a:pPr>
            <a:r>
              <a:rPr b="1" i="0" lang="en-US" sz="4000" u="none" cap="none" strike="noStrike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TAKE THE LEAD.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9"/>
          <p:cNvSpPr/>
          <p:nvPr/>
        </p:nvSpPr>
        <p:spPr>
          <a:xfrm>
            <a:off x="457200" y="1600025"/>
            <a:ext cx="49644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9"/>
          <p:cNvSpPr/>
          <p:nvPr/>
        </p:nvSpPr>
        <p:spPr>
          <a:xfrm>
            <a:off x="457200" y="2103120"/>
            <a:ext cx="320040" cy="320040"/>
          </a:xfrm>
          <a:prstGeom prst="rect">
            <a:avLst/>
          </a:prstGeom>
          <a:solidFill>
            <a:srgbClr val="F5AA1C"/>
          </a:solidFill>
          <a:ln cap="flat" cmpd="sng" w="1270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9"/>
          <p:cNvSpPr/>
          <p:nvPr/>
        </p:nvSpPr>
        <p:spPr>
          <a:xfrm>
            <a:off x="457200" y="2103120"/>
            <a:ext cx="3200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D2B5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9"/>
          <p:cNvSpPr/>
          <p:nvPr/>
        </p:nvSpPr>
        <p:spPr>
          <a:xfrm>
            <a:off x="914400" y="2121408"/>
            <a:ext cx="47548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Assess before you build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9"/>
          <p:cNvSpPr/>
          <p:nvPr/>
        </p:nvSpPr>
        <p:spPr>
          <a:xfrm>
            <a:off x="457200" y="2670048"/>
            <a:ext cx="320040" cy="320040"/>
          </a:xfrm>
          <a:prstGeom prst="rect">
            <a:avLst/>
          </a:prstGeom>
          <a:solidFill>
            <a:srgbClr val="F5AA1C"/>
          </a:solidFill>
          <a:ln cap="flat" cmpd="sng" w="1270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9"/>
          <p:cNvSpPr/>
          <p:nvPr/>
        </p:nvSpPr>
        <p:spPr>
          <a:xfrm>
            <a:off x="457200" y="2670048"/>
            <a:ext cx="3200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D2B5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9"/>
          <p:cNvSpPr/>
          <p:nvPr/>
        </p:nvSpPr>
        <p:spPr>
          <a:xfrm>
            <a:off x="914400" y="2688336"/>
            <a:ext cx="4755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Every team needs purpose, roles, safety, and wins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9"/>
          <p:cNvSpPr/>
          <p:nvPr/>
        </p:nvSpPr>
        <p:spPr>
          <a:xfrm>
            <a:off x="457200" y="3236976"/>
            <a:ext cx="320040" cy="320040"/>
          </a:xfrm>
          <a:prstGeom prst="rect">
            <a:avLst/>
          </a:prstGeom>
          <a:solidFill>
            <a:srgbClr val="F5AA1C"/>
          </a:solidFill>
          <a:ln cap="flat" cmpd="sng" w="1270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9"/>
          <p:cNvSpPr/>
          <p:nvPr/>
        </p:nvSpPr>
        <p:spPr>
          <a:xfrm>
            <a:off x="457200" y="3236976"/>
            <a:ext cx="3200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D2B5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9"/>
          <p:cNvSpPr/>
          <p:nvPr/>
        </p:nvSpPr>
        <p:spPr>
          <a:xfrm>
            <a:off x="914400" y="3255264"/>
            <a:ext cx="47548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Listen first — lead second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9"/>
          <p:cNvSpPr/>
          <p:nvPr/>
        </p:nvSpPr>
        <p:spPr>
          <a:xfrm>
            <a:off x="457200" y="3803904"/>
            <a:ext cx="320040" cy="320040"/>
          </a:xfrm>
          <a:prstGeom prst="rect">
            <a:avLst/>
          </a:prstGeom>
          <a:solidFill>
            <a:srgbClr val="F5AA1C"/>
          </a:solidFill>
          <a:ln cap="flat" cmpd="sng" w="1270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9"/>
          <p:cNvSpPr/>
          <p:nvPr/>
        </p:nvSpPr>
        <p:spPr>
          <a:xfrm>
            <a:off x="457200" y="3803904"/>
            <a:ext cx="32004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D2B5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9"/>
          <p:cNvSpPr/>
          <p:nvPr/>
        </p:nvSpPr>
        <p:spPr>
          <a:xfrm>
            <a:off x="914400" y="3822192"/>
            <a:ext cx="47548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Commit to your 90-day plan today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9"/>
          <p:cNvSpPr/>
          <p:nvPr/>
        </p:nvSpPr>
        <p:spPr>
          <a:xfrm>
            <a:off x="0" y="4617720"/>
            <a:ext cx="9144000" cy="52578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9"/>
          <p:cNvSpPr/>
          <p:nvPr/>
        </p:nvSpPr>
        <p:spPr>
          <a:xfrm>
            <a:off x="0" y="4617720"/>
            <a:ext cx="9144000" cy="5257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FOR GOD AND COUNTRY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200" y="802038"/>
            <a:ext cx="2917275" cy="29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1A2E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0"/>
          <p:cNvSpPr/>
          <p:nvPr/>
        </p:nvSpPr>
        <p:spPr>
          <a:xfrm>
            <a:off x="0" y="0"/>
            <a:ext cx="164700" cy="514350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5504675" y="617222"/>
            <a:ext cx="3291900" cy="3291900"/>
          </a:xfrm>
          <a:prstGeom prst="ellipse">
            <a:avLst/>
          </a:prstGeom>
          <a:solidFill>
            <a:srgbClr val="0D2B55">
              <a:alpha val="50199"/>
            </a:srgbClr>
          </a:solidFill>
          <a:ln cap="flat" cmpd="sng" w="12700">
            <a:solidFill>
              <a:srgbClr val="0D2B55">
                <a:alpha val="5019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5943600" y="822960"/>
            <a:ext cx="2377500" cy="2377500"/>
          </a:xfrm>
          <a:prstGeom prst="ellipse">
            <a:avLst/>
          </a:prstGeom>
          <a:solidFill>
            <a:srgbClr val="BF0A30">
              <a:alpha val="30199"/>
            </a:srgbClr>
          </a:solidFill>
          <a:ln cap="flat" cmpd="sng" w="12700">
            <a:solidFill>
              <a:srgbClr val="BF0A30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0"/>
          <p:cNvSpPr/>
          <p:nvPr/>
        </p:nvSpPr>
        <p:spPr>
          <a:xfrm>
            <a:off x="457200" y="548650"/>
            <a:ext cx="47550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4000"/>
              <a:buFont typeface="Georgia"/>
              <a:buNone/>
            </a:pPr>
            <a:r>
              <a:rPr b="1" lang="en-US" sz="4000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Thank You/Q&amp;A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0"/>
          <p:cNvSpPr/>
          <p:nvPr/>
        </p:nvSpPr>
        <p:spPr>
          <a:xfrm>
            <a:off x="457200" y="1326950"/>
            <a:ext cx="49644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b="0" i="1" lang="en-US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Your</a:t>
            </a:r>
            <a:r>
              <a:rPr i="1"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Post/District/Dept </a:t>
            </a:r>
            <a:r>
              <a:rPr b="0" i="1" lang="en-US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 counting on you </a:t>
            </a:r>
            <a:r>
              <a:rPr i="1" lang="en-US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to: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0"/>
          <p:cNvSpPr/>
          <p:nvPr/>
        </p:nvSpPr>
        <p:spPr>
          <a:xfrm>
            <a:off x="457200" y="2103120"/>
            <a:ext cx="320100" cy="320100"/>
          </a:xfrm>
          <a:prstGeom prst="rect">
            <a:avLst/>
          </a:prstGeom>
          <a:solidFill>
            <a:srgbClr val="F5AA1C"/>
          </a:solidFill>
          <a:ln cap="flat" cmpd="sng" w="1270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457200" y="2103120"/>
            <a:ext cx="320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D2B5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0"/>
          <p:cNvSpPr/>
          <p:nvPr/>
        </p:nvSpPr>
        <p:spPr>
          <a:xfrm>
            <a:off x="914400" y="2121408"/>
            <a:ext cx="4755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DREAM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0"/>
          <p:cNvSpPr/>
          <p:nvPr/>
        </p:nvSpPr>
        <p:spPr>
          <a:xfrm>
            <a:off x="457200" y="2670048"/>
            <a:ext cx="320100" cy="320100"/>
          </a:xfrm>
          <a:prstGeom prst="rect">
            <a:avLst/>
          </a:prstGeom>
          <a:solidFill>
            <a:srgbClr val="F5AA1C"/>
          </a:solidFill>
          <a:ln cap="flat" cmpd="sng" w="1270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457200" y="2670048"/>
            <a:ext cx="320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D2B5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0"/>
          <p:cNvSpPr/>
          <p:nvPr/>
        </p:nvSpPr>
        <p:spPr>
          <a:xfrm>
            <a:off x="914400" y="2688336"/>
            <a:ext cx="4755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DRIVE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0"/>
          <p:cNvSpPr/>
          <p:nvPr/>
        </p:nvSpPr>
        <p:spPr>
          <a:xfrm>
            <a:off x="457200" y="3236976"/>
            <a:ext cx="320100" cy="320100"/>
          </a:xfrm>
          <a:prstGeom prst="rect">
            <a:avLst/>
          </a:prstGeom>
          <a:solidFill>
            <a:srgbClr val="F5AA1C"/>
          </a:solidFill>
          <a:ln cap="flat" cmpd="sng" w="1270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457200" y="3236976"/>
            <a:ext cx="320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D2B5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0"/>
          <p:cNvSpPr/>
          <p:nvPr/>
        </p:nvSpPr>
        <p:spPr>
          <a:xfrm>
            <a:off x="914400" y="3255264"/>
            <a:ext cx="4755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INSPIRE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0"/>
          <p:cNvSpPr/>
          <p:nvPr/>
        </p:nvSpPr>
        <p:spPr>
          <a:xfrm>
            <a:off x="457200" y="3803904"/>
            <a:ext cx="320100" cy="320100"/>
          </a:xfrm>
          <a:prstGeom prst="rect">
            <a:avLst/>
          </a:prstGeom>
          <a:solidFill>
            <a:srgbClr val="F5AA1C"/>
          </a:solidFill>
          <a:ln cap="flat" cmpd="sng" w="1270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0"/>
          <p:cNvSpPr/>
          <p:nvPr/>
        </p:nvSpPr>
        <p:spPr>
          <a:xfrm>
            <a:off x="457200" y="3803904"/>
            <a:ext cx="320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D2B5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0"/>
          <p:cNvSpPr/>
          <p:nvPr/>
        </p:nvSpPr>
        <p:spPr>
          <a:xfrm>
            <a:off x="914400" y="3822192"/>
            <a:ext cx="47550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IMPACT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0"/>
          <p:cNvSpPr/>
          <p:nvPr/>
        </p:nvSpPr>
        <p:spPr>
          <a:xfrm>
            <a:off x="0" y="4617720"/>
            <a:ext cx="9144000" cy="52590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0"/>
          <p:cNvSpPr/>
          <p:nvPr/>
        </p:nvSpPr>
        <p:spPr>
          <a:xfrm>
            <a:off x="0" y="4617720"/>
            <a:ext cx="91440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FOR GOD AND COUNTRY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400" y="802050"/>
            <a:ext cx="2962075" cy="295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9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365760" y="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OPENING  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502920" y="822960"/>
            <a:ext cx="8138160" cy="219456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502920" y="822960"/>
            <a:ext cx="109728" cy="2194560"/>
          </a:xfrm>
          <a:prstGeom prst="rect">
            <a:avLst/>
          </a:prstGeom>
          <a:solidFill>
            <a:srgbClr val="F5AA1C"/>
          </a:solidFill>
          <a:ln cap="flat" cmpd="sng" w="1270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777240" y="914400"/>
            <a:ext cx="75895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Georgia"/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Think of the best team you've ever been part of.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777240" y="1417320"/>
            <a:ext cx="75895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2600"/>
              <a:buFont typeface="Georgia"/>
              <a:buNone/>
            </a:pPr>
            <a:r>
              <a:rPr b="1" i="0" lang="en-US" sz="2600" u="none" cap="none" strike="noStrike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What made it work?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777240" y="1965960"/>
            <a:ext cx="7589520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300"/>
              <a:buFont typeface="Arial"/>
              <a:buNone/>
            </a:pPr>
            <a:r>
              <a:rPr b="0" i="1" lang="en-US" sz="13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Take 60 seconds. Share with the group.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548640" y="3246120"/>
            <a:ext cx="2240280" cy="137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548640" y="3291840"/>
            <a:ext cx="224028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500"/>
              <a:buFont typeface="Georgia"/>
              <a:buNone/>
            </a:pPr>
            <a:r>
              <a:rPr b="1" i="0" lang="en-US" sz="1500" u="none" cap="none" strike="noStrike">
                <a:solidFill>
                  <a:srgbClr val="0D2B55"/>
                </a:solidFill>
                <a:latin typeface="Georgia"/>
                <a:ea typeface="Georgia"/>
                <a:cs typeface="Georgia"/>
                <a:sym typeface="Georgia"/>
              </a:rPr>
              <a:t>Trust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640080" y="3840480"/>
            <a:ext cx="2057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A9BB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8A9BB0"/>
                </a:solidFill>
                <a:latin typeface="Arial"/>
                <a:ea typeface="Arial"/>
                <a:cs typeface="Arial"/>
                <a:sym typeface="Arial"/>
              </a:rPr>
              <a:t>People believed in each other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3520440" y="3246120"/>
            <a:ext cx="2240280" cy="137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3520440" y="3291840"/>
            <a:ext cx="224028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500"/>
              <a:buFont typeface="Georgia"/>
              <a:buNone/>
            </a:pPr>
            <a:r>
              <a:rPr b="1" i="0" lang="en-US" sz="1500" u="none" cap="none" strike="noStrike">
                <a:solidFill>
                  <a:srgbClr val="0D2B55"/>
                </a:solidFill>
                <a:latin typeface="Georgia"/>
                <a:ea typeface="Georgia"/>
                <a:cs typeface="Georgia"/>
                <a:sym typeface="Georgia"/>
              </a:rPr>
              <a:t>Purpose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3611880" y="3840480"/>
            <a:ext cx="2057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A9BB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8A9BB0"/>
                </a:solidFill>
                <a:latin typeface="Arial"/>
                <a:ea typeface="Arial"/>
                <a:cs typeface="Arial"/>
                <a:sym typeface="Arial"/>
              </a:rPr>
              <a:t>Everyone knew why it mattered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6492240" y="3246120"/>
            <a:ext cx="2240280" cy="137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6492240" y="3291840"/>
            <a:ext cx="2240280" cy="594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500"/>
              <a:buFont typeface="Georgia"/>
              <a:buNone/>
            </a:pPr>
            <a:r>
              <a:rPr b="1" i="0" lang="en-US" sz="1500" u="none" cap="none" strike="noStrike">
                <a:solidFill>
                  <a:srgbClr val="0D2B55"/>
                </a:solidFill>
                <a:latin typeface="Georgia"/>
                <a:ea typeface="Georgia"/>
                <a:cs typeface="Georgia"/>
                <a:sym typeface="Georgia"/>
              </a:rPr>
              <a:t>Leadership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6583680" y="3840480"/>
            <a:ext cx="2057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A9BB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8A9BB0"/>
                </a:solidFill>
                <a:latin typeface="Arial"/>
                <a:ea typeface="Arial"/>
                <a:cs typeface="Arial"/>
                <a:sym typeface="Arial"/>
              </a:rPr>
              <a:t>Someone set the tone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320040" y="4846320"/>
            <a:ext cx="5486400" cy="297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AMERICAN LEGION LEADERSHIP DEVELOPMENT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6858000" y="4846320"/>
            <a:ext cx="1965960" cy="297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Slide 2 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365760" y="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TODAY'S AGENDA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365760" y="868680"/>
            <a:ext cx="685800" cy="685800"/>
          </a:xfrm>
          <a:prstGeom prst="ellipse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365760" y="86868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1234440" y="886968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700"/>
              <a:buFont typeface="Georgia"/>
              <a:buNone/>
            </a:pPr>
            <a:r>
              <a:rPr b="1" i="0" lang="en-US" sz="17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Know What You're Walking Into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7406640" y="914400"/>
            <a:ext cx="1280160" cy="365760"/>
          </a:xfrm>
          <a:prstGeom prst="rect">
            <a:avLst/>
          </a:prstGeom>
          <a:solidFill>
            <a:srgbClr val="F5AA1C"/>
          </a:solidFill>
          <a:ln cap="flat" cmpd="sng" w="1270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7406640" y="914400"/>
            <a:ext cx="1280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0D2B55"/>
                </a:solidFill>
              </a:rPr>
              <a:t>PREPARE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365760" y="1645920"/>
            <a:ext cx="8412480" cy="18288"/>
          </a:xfrm>
          <a:prstGeom prst="rect">
            <a:avLst/>
          </a:prstGeom>
          <a:solidFill>
            <a:srgbClr val="E5E7E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65760" y="1856232"/>
            <a:ext cx="685800" cy="685800"/>
          </a:xfrm>
          <a:prstGeom prst="ellipse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65760" y="185623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1234440" y="1874520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700"/>
              <a:buFont typeface="Georgia"/>
              <a:buNone/>
            </a:pPr>
            <a:r>
              <a:rPr b="1" i="0" lang="en-US" sz="17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Four Things Every Team Needs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7406640" y="1901952"/>
            <a:ext cx="1280160" cy="365760"/>
          </a:xfrm>
          <a:prstGeom prst="rect">
            <a:avLst/>
          </a:prstGeom>
          <a:solidFill>
            <a:srgbClr val="F5AA1C"/>
          </a:solidFill>
          <a:ln cap="flat" cmpd="sng" w="1270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406640" y="1901952"/>
            <a:ext cx="1280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0D2B55"/>
                </a:solidFill>
              </a:rPr>
              <a:t>TIME COUNTS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365760" y="2633472"/>
            <a:ext cx="8412480" cy="18288"/>
          </a:xfrm>
          <a:prstGeom prst="rect">
            <a:avLst/>
          </a:prstGeom>
          <a:solidFill>
            <a:srgbClr val="E5E7E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5760" y="2843784"/>
            <a:ext cx="685800" cy="685800"/>
          </a:xfrm>
          <a:prstGeom prst="ellipse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365760" y="2843784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234440" y="2862072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700"/>
              <a:buFont typeface="Georgia"/>
              <a:buNone/>
            </a:pPr>
            <a:r>
              <a:rPr b="1" i="0" lang="en-US" sz="17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The Leader's Job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7406640" y="2889504"/>
            <a:ext cx="1280160" cy="365760"/>
          </a:xfrm>
          <a:prstGeom prst="rect">
            <a:avLst/>
          </a:prstGeom>
          <a:solidFill>
            <a:srgbClr val="F5AA1C"/>
          </a:solidFill>
          <a:ln cap="flat" cmpd="sng" w="1270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7406640" y="2889504"/>
            <a:ext cx="128016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1100"/>
              <a:buFont typeface="Arial"/>
              <a:buNone/>
            </a:pPr>
            <a:r>
              <a:rPr b="1" lang="en-US" sz="1100">
                <a:solidFill>
                  <a:srgbClr val="0D2B55"/>
                </a:solidFill>
              </a:rPr>
              <a:t>HABITS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365760" y="3621024"/>
            <a:ext cx="8412480" cy="18288"/>
          </a:xfrm>
          <a:prstGeom prst="rect">
            <a:avLst/>
          </a:prstGeom>
          <a:solidFill>
            <a:srgbClr val="E5E7E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365760" y="3831336"/>
            <a:ext cx="685800" cy="685800"/>
          </a:xfrm>
          <a:prstGeom prst="ellipse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65760" y="3831336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5"/>
          <p:cNvSpPr/>
          <p:nvPr/>
        </p:nvSpPr>
        <p:spPr>
          <a:xfrm>
            <a:off x="1234440" y="3849624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700"/>
              <a:buFont typeface="Georgia"/>
              <a:buNone/>
            </a:pPr>
            <a:r>
              <a:rPr b="1" i="0" lang="en-US" sz="17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Your 90-Day Action Plan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7406650" y="3877046"/>
            <a:ext cx="1280100" cy="640200"/>
          </a:xfrm>
          <a:prstGeom prst="rect">
            <a:avLst/>
          </a:prstGeom>
          <a:solidFill>
            <a:srgbClr val="F5AA1C"/>
          </a:solidFill>
          <a:ln cap="flat" cmpd="sng" w="12700">
            <a:solidFill>
              <a:srgbClr val="F5AA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ACCOUNTABLE</a:t>
            </a:r>
            <a:endParaRPr b="1" sz="1100"/>
          </a:p>
        </p:txBody>
      </p:sp>
      <p:sp>
        <p:nvSpPr>
          <p:cNvPr id="83" name="Google Shape;83;p5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320040" y="4846320"/>
            <a:ext cx="5486400" cy="297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AMERICAN LEGION LEADERSHIP DEVELOPMENT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6824938" y="4837170"/>
            <a:ext cx="19659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Slide 3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2B55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/>
          <p:nvPr/>
        </p:nvSpPr>
        <p:spPr>
          <a:xfrm>
            <a:off x="0" y="182880"/>
            <a:ext cx="9144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0"/>
              <a:buFont typeface="Georgia"/>
              <a:buNone/>
            </a:pPr>
            <a:r>
              <a:rPr b="1" lang="en-US" sz="2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0" i="0" sz="2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914400" y="657150"/>
            <a:ext cx="7315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3400"/>
              <a:buFont typeface="Georgia"/>
              <a:buNone/>
            </a:pPr>
            <a:r>
              <a:rPr b="1" lang="en-US" sz="3400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KNOW WHAT YOU’RE 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040775" y="1339575"/>
            <a:ext cx="7315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Georgia"/>
              <a:buNone/>
            </a:pPr>
            <a:r>
              <a:rPr b="1" lang="en-US" sz="3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WALKING INTO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914400" y="3707573"/>
            <a:ext cx="73152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i="1" lang="en-US">
                <a:solidFill>
                  <a:srgbClr val="CADCFC"/>
                </a:solidFill>
              </a:rPr>
              <a:t>				</a:t>
            </a:r>
            <a:r>
              <a:rPr b="0" i="1" lang="en-US" sz="14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1" lang="en-US" sz="26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The core framework</a:t>
            </a:r>
            <a:endParaRPr b="0" i="1" sz="2600" u="none" cap="none" strike="noStrike">
              <a:solidFill>
                <a:srgbClr val="CADCF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400"/>
              <a:buFont typeface="Arial"/>
              <a:buNone/>
            </a:pPr>
            <a:r>
              <a:t/>
            </a:r>
            <a:endParaRPr i="1" sz="2600">
              <a:solidFill>
                <a:srgbClr val="CADCFC"/>
              </a:solidFill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0" y="4846320"/>
            <a:ext cx="9144000" cy="29730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320040" y="4846320"/>
            <a:ext cx="54864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AMERICAN LEGION LEADERSHIP DEVELOPMENT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6858000" y="4846320"/>
            <a:ext cx="19659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b="1" lang="en-US" sz="800">
                <a:solidFill>
                  <a:srgbClr val="F5AA1C"/>
                </a:solidFill>
              </a:rPr>
              <a:t>4 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9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320040" y="0"/>
            <a:ext cx="9144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2800"/>
              <a:buFont typeface="Georgia"/>
              <a:buNone/>
            </a:pPr>
            <a:r>
              <a:rPr b="1" i="0" lang="en-US" sz="2800" u="none" cap="none" strike="noStrike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280160" y="0"/>
            <a:ext cx="749808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KNOW WHAT YOU'RE WALKING INTO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7772400" y="0"/>
            <a:ext cx="109728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900"/>
              <a:buFont typeface="Arial"/>
              <a:buNone/>
            </a:pPr>
            <a:r>
              <a:rPr b="1" lang="en-US" sz="1500">
                <a:solidFill>
                  <a:srgbClr val="F5AA1C"/>
                </a:solidFill>
              </a:rPr>
              <a:t>PREPARE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320040" y="1188720"/>
            <a:ext cx="2651760" cy="3429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320040" y="1188720"/>
            <a:ext cx="2651760" cy="9144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457200" y="1325880"/>
            <a:ext cx="54864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2000"/>
              <a:buFont typeface="Georgia"/>
              <a:buNone/>
            </a:pPr>
            <a:r>
              <a:rPr b="1" i="0" lang="en-US" sz="2000" u="none" cap="none" strike="noStrike">
                <a:solidFill>
                  <a:srgbClr val="0D2B55"/>
                </a:solidFill>
                <a:latin typeface="Georgia"/>
                <a:ea typeface="Georgia"/>
                <a:cs typeface="Georgia"/>
                <a:sym typeface="Georgia"/>
              </a:rPr>
              <a:t>01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457200" y="1828800"/>
            <a:ext cx="23775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Georgia"/>
              <a:buNone/>
            </a:pPr>
            <a:r>
              <a:rPr b="1" i="0" lang="en-US" sz="14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Who is already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Georgia"/>
              <a:buNone/>
            </a:pPr>
            <a:r>
              <a:rPr b="1" i="0" lang="en-US" sz="14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doing the work?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457200" y="2651760"/>
            <a:ext cx="2377440" cy="18288"/>
          </a:xfrm>
          <a:prstGeom prst="rect">
            <a:avLst/>
          </a:prstGeom>
          <a:solidFill>
            <a:srgbClr val="E5E7E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457125" y="3154750"/>
            <a:ext cx="23775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4B5563"/>
                </a:solidFill>
                <a:latin typeface="Arial"/>
                <a:ea typeface="Arial"/>
                <a:cs typeface="Arial"/>
                <a:sym typeface="Arial"/>
              </a:rPr>
              <a:t>Find the 2–3 members keeping things running. Make sure they don't burn out — they are your foundation.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3200400" y="1188720"/>
            <a:ext cx="2651700" cy="3429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"/>
          <p:cNvSpPr/>
          <p:nvPr/>
        </p:nvSpPr>
        <p:spPr>
          <a:xfrm>
            <a:off x="3200400" y="1188720"/>
            <a:ext cx="2651760" cy="9144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7"/>
          <p:cNvSpPr/>
          <p:nvPr/>
        </p:nvSpPr>
        <p:spPr>
          <a:xfrm>
            <a:off x="3337560" y="1325880"/>
            <a:ext cx="54864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F0A30"/>
              </a:buClr>
              <a:buSzPts val="2000"/>
              <a:buFont typeface="Georgia"/>
              <a:buNone/>
            </a:pPr>
            <a:r>
              <a:rPr b="1" i="0" lang="en-US" sz="2000" u="none" cap="none" strike="noStrike">
                <a:solidFill>
                  <a:srgbClr val="BF0A30"/>
                </a:solidFill>
                <a:latin typeface="Georgia"/>
                <a:ea typeface="Georgia"/>
                <a:cs typeface="Georgia"/>
                <a:sym typeface="Georgia"/>
              </a:rPr>
              <a:t>02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3337525" y="1828800"/>
            <a:ext cx="23775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Georgia"/>
              <a:buNone/>
            </a:pPr>
            <a:r>
              <a:rPr b="1" i="0" lang="en-US" sz="14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Who has been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Georgia"/>
              <a:buNone/>
            </a:pPr>
            <a:r>
              <a:rPr b="1" i="0" lang="en-US" sz="14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sitting out?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7"/>
          <p:cNvSpPr/>
          <p:nvPr/>
        </p:nvSpPr>
        <p:spPr>
          <a:xfrm>
            <a:off x="3337560" y="2651760"/>
            <a:ext cx="2377440" cy="18288"/>
          </a:xfrm>
          <a:prstGeom prst="rect">
            <a:avLst/>
          </a:prstGeom>
          <a:solidFill>
            <a:srgbClr val="E5E7E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3437075" y="3127838"/>
            <a:ext cx="21408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4B5563"/>
                </a:solidFill>
                <a:latin typeface="Arial"/>
                <a:ea typeface="Arial"/>
                <a:cs typeface="Arial"/>
                <a:sym typeface="Arial"/>
              </a:rPr>
              <a:t>Members who attend but are never asked to help are untapped resources. Seek them out personally.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7"/>
          <p:cNvSpPr/>
          <p:nvPr/>
        </p:nvSpPr>
        <p:spPr>
          <a:xfrm>
            <a:off x="6080760" y="1188720"/>
            <a:ext cx="2651760" cy="34290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5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6080760" y="1188720"/>
            <a:ext cx="2651760" cy="9144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"/>
          <p:cNvSpPr/>
          <p:nvPr/>
        </p:nvSpPr>
        <p:spPr>
          <a:xfrm>
            <a:off x="6217920" y="1325880"/>
            <a:ext cx="54864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2000"/>
              <a:buFont typeface="Georgia"/>
              <a:buNone/>
            </a:pPr>
            <a:r>
              <a:rPr b="1" i="0" lang="en-US" sz="2000" u="none" cap="none" strike="noStrike">
                <a:solidFill>
                  <a:srgbClr val="0D2B55"/>
                </a:solidFill>
                <a:latin typeface="Georgia"/>
                <a:ea typeface="Georgia"/>
                <a:cs typeface="Georgia"/>
                <a:sym typeface="Georgia"/>
              </a:rPr>
              <a:t>03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7"/>
          <p:cNvSpPr/>
          <p:nvPr/>
        </p:nvSpPr>
        <p:spPr>
          <a:xfrm>
            <a:off x="6217925" y="1828800"/>
            <a:ext cx="2377500" cy="11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Georgia"/>
              <a:buNone/>
            </a:pPr>
            <a:r>
              <a:rPr b="1" i="0" lang="en-US" sz="14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What is the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400" u="none" cap="none" strike="noStrike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biggest need? (P</a:t>
            </a:r>
            <a:r>
              <a:rPr b="1" lang="en-US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ost/District/Dept)</a:t>
            </a:r>
            <a:endParaRPr b="1" i="0" sz="1400" u="none" cap="none" strike="noStrike">
              <a:solidFill>
                <a:srgbClr val="1A1A2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Georgia"/>
              <a:buNone/>
            </a:pPr>
            <a:r>
              <a:t/>
            </a:r>
            <a:endParaRPr b="1">
              <a:solidFill>
                <a:srgbClr val="1A1A2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Georgia"/>
              <a:buNone/>
            </a:pPr>
            <a:r>
              <a:t/>
            </a:r>
            <a:endParaRPr b="1">
              <a:solidFill>
                <a:srgbClr val="1A1A2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Georgia"/>
              <a:buNone/>
            </a:pPr>
            <a:r>
              <a:t/>
            </a:r>
            <a:endParaRPr b="1">
              <a:solidFill>
                <a:srgbClr val="1A1A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7"/>
          <p:cNvSpPr/>
          <p:nvPr/>
        </p:nvSpPr>
        <p:spPr>
          <a:xfrm>
            <a:off x="6217920" y="2651760"/>
            <a:ext cx="2377440" cy="18288"/>
          </a:xfrm>
          <a:prstGeom prst="rect">
            <a:avLst/>
          </a:prstGeom>
          <a:solidFill>
            <a:srgbClr val="E5E7EB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"/>
          <p:cNvSpPr/>
          <p:nvPr/>
        </p:nvSpPr>
        <p:spPr>
          <a:xfrm>
            <a:off x="6217875" y="3127850"/>
            <a:ext cx="2377500" cy="17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5563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4B5563"/>
                </a:solidFill>
                <a:latin typeface="Arial"/>
                <a:ea typeface="Arial"/>
                <a:cs typeface="Arial"/>
                <a:sym typeface="Arial"/>
              </a:rPr>
              <a:t>Recruiting? Community service? Finances? Morale? That need shapes the team you build first.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7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320040" y="4846320"/>
            <a:ext cx="5486400" cy="297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AMERICAN LEGION LEADERSHIP DEVELOPMENT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6858000" y="4846320"/>
            <a:ext cx="1965960" cy="297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b="1" lang="en-US" sz="800">
                <a:solidFill>
                  <a:srgbClr val="F5AA1C"/>
                </a:solidFill>
              </a:rPr>
              <a:t>5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2B55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/>
          <p:nvPr/>
        </p:nvSpPr>
        <p:spPr>
          <a:xfrm>
            <a:off x="0" y="182880"/>
            <a:ext cx="9144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0"/>
              <a:buFont typeface="Georgia"/>
              <a:buNone/>
            </a:pPr>
            <a:r>
              <a:rPr b="1" i="0" lang="en-US" sz="220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0" i="0" sz="2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8"/>
          <p:cNvSpPr/>
          <p:nvPr/>
        </p:nvSpPr>
        <p:spPr>
          <a:xfrm>
            <a:off x="914400" y="657150"/>
            <a:ext cx="7315200" cy="49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3400"/>
              <a:buFont typeface="Georgia"/>
              <a:buNone/>
            </a:pPr>
            <a:r>
              <a:rPr b="1" i="0" lang="en-US" sz="3400" u="none" cap="none" strike="noStrike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FOUR THINGS EVERY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8"/>
          <p:cNvSpPr/>
          <p:nvPr/>
        </p:nvSpPr>
        <p:spPr>
          <a:xfrm>
            <a:off x="1040775" y="1339575"/>
            <a:ext cx="73152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Georgia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EFFECTIVE TEAM NEEDS</a:t>
            </a:r>
            <a:endParaRPr b="0" i="0" sz="3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8"/>
          <p:cNvSpPr/>
          <p:nvPr/>
        </p:nvSpPr>
        <p:spPr>
          <a:xfrm>
            <a:off x="914400" y="3484968"/>
            <a:ext cx="73152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i="1" lang="en-US">
                <a:solidFill>
                  <a:srgbClr val="CADCFC"/>
                </a:solidFill>
              </a:rPr>
              <a:t>						</a:t>
            </a:r>
            <a:r>
              <a:rPr b="0" i="1" lang="en-US" sz="14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  The core framework</a:t>
            </a:r>
            <a:endParaRPr b="0" i="1" sz="1400" u="none" cap="none" strike="noStrike">
              <a:solidFill>
                <a:srgbClr val="CADCF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1400"/>
              <a:buFont typeface="Arial"/>
              <a:buNone/>
            </a:pPr>
            <a:r>
              <a:t/>
            </a:r>
            <a:endParaRPr i="1">
              <a:solidFill>
                <a:srgbClr val="CADCFC"/>
              </a:solidFill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0" y="4846320"/>
            <a:ext cx="9144000" cy="29718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"/>
          <p:cNvSpPr/>
          <p:nvPr/>
        </p:nvSpPr>
        <p:spPr>
          <a:xfrm>
            <a:off x="320040" y="4846320"/>
            <a:ext cx="5486400" cy="297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AMERICAN LEGION LEADERSHIP DEVELOPMENT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6858000" y="4846320"/>
            <a:ext cx="1965960" cy="297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b="1" lang="en-US" sz="800">
                <a:solidFill>
                  <a:srgbClr val="F5AA1C"/>
                </a:solidFill>
              </a:rPr>
              <a:t>6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9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/>
          <p:nvPr/>
        </p:nvSpPr>
        <p:spPr>
          <a:xfrm>
            <a:off x="0" y="0"/>
            <a:ext cx="9144000" cy="100590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320040" y="0"/>
            <a:ext cx="9144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2800"/>
              <a:buFont typeface="Georgia"/>
              <a:buNone/>
            </a:pPr>
            <a:r>
              <a:rPr b="1" lang="en-US" sz="2800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280160" y="0"/>
            <a:ext cx="74982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</a:pPr>
            <a:r>
              <a:rPr b="1" lang="en-US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FOUR THINGS EVERY TEAM NEEDS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7772400" y="0"/>
            <a:ext cx="10974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900"/>
              <a:buFont typeface="Arial"/>
              <a:buNone/>
            </a:pPr>
            <a:r>
              <a:rPr b="1" lang="en-US" sz="1500">
                <a:solidFill>
                  <a:srgbClr val="F5AA1C"/>
                </a:solidFill>
              </a:rPr>
              <a:t>TIME COUNTS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457200" y="1325880"/>
            <a:ext cx="5487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2000"/>
              <a:buFont typeface="Georgia"/>
              <a:buNone/>
            </a:pPr>
            <a:r>
              <a:rPr b="1" i="0" lang="en-US" sz="2000" u="none" cap="none" strike="noStrike">
                <a:solidFill>
                  <a:srgbClr val="0D2B55"/>
                </a:solidFill>
                <a:latin typeface="Georgia"/>
                <a:ea typeface="Georgia"/>
                <a:cs typeface="Georgia"/>
                <a:sym typeface="Georgia"/>
              </a:rPr>
              <a:t>01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457200" y="1828800"/>
            <a:ext cx="23775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Georgia"/>
              <a:buNone/>
            </a:pPr>
            <a:r>
              <a:rPr b="1" lang="en-US" sz="1800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CLEAR PURPOSE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457200" y="2651641"/>
            <a:ext cx="2377500" cy="210000"/>
          </a:xfrm>
          <a:prstGeom prst="rect">
            <a:avLst/>
          </a:prstGeom>
          <a:solidFill>
            <a:srgbClr val="CC0000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2919275" y="1211625"/>
            <a:ext cx="6040800" cy="3429000"/>
          </a:xfrm>
          <a:prstGeom prst="rect">
            <a:avLst/>
          </a:prstGeom>
          <a:solidFill>
            <a:srgbClr val="CC0000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0" y="4846320"/>
            <a:ext cx="9144000" cy="29730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320040" y="4846320"/>
            <a:ext cx="54864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AMERICAN LEGION LEADERSHIP DEVELOPMENT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6858000" y="4846320"/>
            <a:ext cx="19659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b="1" lang="en-US" sz="800">
                <a:solidFill>
                  <a:srgbClr val="F5AA1C"/>
                </a:solidFill>
              </a:rPr>
              <a:t>7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9" title="IMG_08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7850" y="1542288"/>
            <a:ext cx="5408901" cy="279241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 txBox="1"/>
          <p:nvPr/>
        </p:nvSpPr>
        <p:spPr>
          <a:xfrm>
            <a:off x="448150" y="3058300"/>
            <a:ext cx="237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PROVIDE THE “WHY</a:t>
            </a:r>
            <a:endParaRPr/>
          </a:p>
        </p:txBody>
      </p:sp>
      <p:sp>
        <p:nvSpPr>
          <p:cNvPr id="158" name="Google Shape;158;p9"/>
          <p:cNvSpPr txBox="1"/>
          <p:nvPr/>
        </p:nvSpPr>
        <p:spPr>
          <a:xfrm>
            <a:off x="457200" y="4058250"/>
            <a:ext cx="22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CONNECT TO MISSION</a:t>
            </a:r>
            <a:endParaRPr/>
          </a:p>
        </p:txBody>
      </p:sp>
      <p:sp>
        <p:nvSpPr>
          <p:cNvPr id="159" name="Google Shape;159;p9"/>
          <p:cNvSpPr txBox="1"/>
          <p:nvPr/>
        </p:nvSpPr>
        <p:spPr>
          <a:xfrm>
            <a:off x="451125" y="3540150"/>
            <a:ext cx="237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ESTABLISH THE VISION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9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/>
          <p:nvPr/>
        </p:nvSpPr>
        <p:spPr>
          <a:xfrm>
            <a:off x="0" y="0"/>
            <a:ext cx="9144000" cy="100590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"/>
          <p:cNvSpPr/>
          <p:nvPr/>
        </p:nvSpPr>
        <p:spPr>
          <a:xfrm>
            <a:off x="320040" y="0"/>
            <a:ext cx="9144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2800"/>
              <a:buFont typeface="Georgia"/>
              <a:buNone/>
            </a:pPr>
            <a:r>
              <a:rPr b="1" lang="en-US" sz="2800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0"/>
          <p:cNvSpPr/>
          <p:nvPr/>
        </p:nvSpPr>
        <p:spPr>
          <a:xfrm>
            <a:off x="1280160" y="0"/>
            <a:ext cx="74982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</a:pPr>
            <a:r>
              <a:rPr b="1" lang="en-US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FOUR THINGS EVERY TEAM NEEDS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0"/>
          <p:cNvSpPr/>
          <p:nvPr/>
        </p:nvSpPr>
        <p:spPr>
          <a:xfrm>
            <a:off x="7772400" y="0"/>
            <a:ext cx="10974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900"/>
              <a:buFont typeface="Arial"/>
              <a:buNone/>
            </a:pPr>
            <a:r>
              <a:rPr b="1" lang="en-US" sz="1500">
                <a:solidFill>
                  <a:srgbClr val="F5AA1C"/>
                </a:solidFill>
              </a:rPr>
              <a:t>TIME COUNTS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457200" y="1325880"/>
            <a:ext cx="5487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2000"/>
              <a:buFont typeface="Georgia"/>
              <a:buNone/>
            </a:pPr>
            <a:r>
              <a:rPr b="1" i="0" lang="en-US" sz="2000" u="none" cap="none" strike="noStrike">
                <a:solidFill>
                  <a:srgbClr val="0D2B55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r>
              <a:rPr b="1" lang="en-US" sz="2000">
                <a:solidFill>
                  <a:srgbClr val="0D2B55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320050" y="1911888"/>
            <a:ext cx="23775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Georgia"/>
              <a:buNone/>
            </a:pPr>
            <a:r>
              <a:rPr b="1" lang="en-US" sz="1800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DEFINED ROLES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320050" y="2606216"/>
            <a:ext cx="2377500" cy="210000"/>
          </a:xfrm>
          <a:prstGeom prst="rect">
            <a:avLst/>
          </a:prstGeom>
          <a:solidFill>
            <a:srgbClr val="CC0000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0" y="4846320"/>
            <a:ext cx="9144000" cy="29730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"/>
          <p:cNvSpPr/>
          <p:nvPr/>
        </p:nvSpPr>
        <p:spPr>
          <a:xfrm>
            <a:off x="320040" y="4846320"/>
            <a:ext cx="54864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AMERICAN LEGION LEADERSHIP DEVELOPMENT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6858000" y="4846320"/>
            <a:ext cx="19659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b="1" lang="en-US" sz="800">
                <a:solidFill>
                  <a:srgbClr val="F5AA1C"/>
                </a:solidFill>
              </a:rPr>
              <a:t>8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320050" y="3132075"/>
            <a:ext cx="237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PREVENT CONFUSION</a:t>
            </a:r>
            <a:endParaRPr/>
          </a:p>
        </p:txBody>
      </p:sp>
      <p:sp>
        <p:nvSpPr>
          <p:cNvPr id="176" name="Google Shape;176;p10"/>
          <p:cNvSpPr txBox="1"/>
          <p:nvPr/>
        </p:nvSpPr>
        <p:spPr>
          <a:xfrm>
            <a:off x="327000" y="4058250"/>
            <a:ext cx="25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COMMUNICATION MEANS</a:t>
            </a:r>
            <a:endParaRPr/>
          </a:p>
        </p:txBody>
      </p:sp>
      <p:sp>
        <p:nvSpPr>
          <p:cNvPr id="177" name="Google Shape;177;p10"/>
          <p:cNvSpPr txBox="1"/>
          <p:nvPr/>
        </p:nvSpPr>
        <p:spPr>
          <a:xfrm>
            <a:off x="320050" y="3595150"/>
            <a:ext cx="237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APPOINT IN-CHARGE(S)  </a:t>
            </a:r>
            <a:endParaRPr/>
          </a:p>
        </p:txBody>
      </p:sp>
      <p:sp>
        <p:nvSpPr>
          <p:cNvPr id="178" name="Google Shape;178;p10"/>
          <p:cNvSpPr/>
          <p:nvPr/>
        </p:nvSpPr>
        <p:spPr>
          <a:xfrm>
            <a:off x="3054275" y="1095700"/>
            <a:ext cx="5871900" cy="361410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own a rural road.NZ, driving in sheeps free image | Peakpx" id="179" name="Google Shape;17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075" y="1440675"/>
            <a:ext cx="5080300" cy="2945087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6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6F9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/>
          <p:nvPr/>
        </p:nvSpPr>
        <p:spPr>
          <a:xfrm>
            <a:off x="0" y="0"/>
            <a:ext cx="9144000" cy="100590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320040" y="0"/>
            <a:ext cx="9144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2800"/>
              <a:buFont typeface="Georgia"/>
              <a:buNone/>
            </a:pPr>
            <a:r>
              <a:rPr b="1" lang="en-US" sz="2800">
                <a:solidFill>
                  <a:srgbClr val="F5AA1C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1280160" y="0"/>
            <a:ext cx="74982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</a:pPr>
            <a:r>
              <a:rPr b="1" lang="en-US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FOUR THINGS EVERY TEAM NEEDS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7772400" y="0"/>
            <a:ext cx="10974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900"/>
              <a:buFont typeface="Arial"/>
              <a:buNone/>
            </a:pPr>
            <a:r>
              <a:rPr b="1" lang="en-US" sz="1500">
                <a:solidFill>
                  <a:srgbClr val="F5AA1C"/>
                </a:solidFill>
              </a:rPr>
              <a:t>TIME COUNTS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1"/>
          <p:cNvSpPr/>
          <p:nvPr/>
        </p:nvSpPr>
        <p:spPr>
          <a:xfrm>
            <a:off x="457200" y="1325880"/>
            <a:ext cx="5487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2B55"/>
              </a:buClr>
              <a:buSzPts val="2000"/>
              <a:buFont typeface="Georgia"/>
              <a:buNone/>
            </a:pPr>
            <a:r>
              <a:rPr b="1" i="0" lang="en-US" sz="2000" u="none" cap="none" strike="noStrike">
                <a:solidFill>
                  <a:srgbClr val="0D2B55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r>
              <a:rPr b="1" lang="en-US" sz="2000">
                <a:solidFill>
                  <a:srgbClr val="0D2B55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320050" y="1911888"/>
            <a:ext cx="23775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Georgia"/>
              <a:buNone/>
            </a:pPr>
            <a:r>
              <a:rPr b="1" lang="en-US" sz="1800">
                <a:solidFill>
                  <a:srgbClr val="1A1A2E"/>
                </a:solidFill>
                <a:latin typeface="Georgia"/>
                <a:ea typeface="Georgia"/>
                <a:cs typeface="Georgia"/>
                <a:sym typeface="Georgia"/>
              </a:rPr>
              <a:t>VISIBLE WINS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1"/>
          <p:cNvSpPr/>
          <p:nvPr/>
        </p:nvSpPr>
        <p:spPr>
          <a:xfrm>
            <a:off x="320050" y="2606216"/>
            <a:ext cx="2377500" cy="210000"/>
          </a:xfrm>
          <a:prstGeom prst="rect">
            <a:avLst/>
          </a:prstGeom>
          <a:solidFill>
            <a:srgbClr val="CC0000"/>
          </a:solidFill>
          <a:ln cap="flat" cmpd="sng" w="12700">
            <a:solidFill>
              <a:srgbClr val="E5E7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>
            <a:off x="0" y="4846320"/>
            <a:ext cx="9144000" cy="297300"/>
          </a:xfrm>
          <a:prstGeom prst="rect">
            <a:avLst/>
          </a:prstGeom>
          <a:solidFill>
            <a:srgbClr val="0D2B55"/>
          </a:solidFill>
          <a:ln cap="flat" cmpd="sng" w="12700">
            <a:solidFill>
              <a:srgbClr val="0D2B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320040" y="4846320"/>
            <a:ext cx="54864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ADCFC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CADCFC"/>
                </a:solidFill>
                <a:latin typeface="Arial"/>
                <a:ea typeface="Arial"/>
                <a:cs typeface="Arial"/>
                <a:sym typeface="Arial"/>
              </a:rPr>
              <a:t>AMERICAN LEGION LEADERSHIP DEVELOPMENT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6858000" y="4846320"/>
            <a:ext cx="19659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5AA1C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5AA1C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r>
              <a:rPr b="1" lang="en-US" sz="800">
                <a:solidFill>
                  <a:srgbClr val="F5AA1C"/>
                </a:solidFill>
              </a:rPr>
              <a:t>9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 txBox="1"/>
          <p:nvPr/>
        </p:nvSpPr>
        <p:spPr>
          <a:xfrm>
            <a:off x="320050" y="3132075"/>
            <a:ext cx="237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</a:t>
            </a:r>
            <a:r>
              <a:rPr lang="en-US"/>
              <a:t>BILITY TO TRUST</a:t>
            </a:r>
            <a:endParaRPr/>
          </a:p>
        </p:txBody>
      </p:sp>
      <p:sp>
        <p:nvSpPr>
          <p:cNvPr id="196" name="Google Shape;196;p11"/>
          <p:cNvSpPr txBox="1"/>
          <p:nvPr/>
        </p:nvSpPr>
        <p:spPr>
          <a:xfrm>
            <a:off x="327000" y="4058250"/>
            <a:ext cx="25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ACHIEVE COLLABORATION</a:t>
            </a:r>
            <a:endParaRPr/>
          </a:p>
        </p:txBody>
      </p:sp>
      <p:sp>
        <p:nvSpPr>
          <p:cNvPr id="197" name="Google Shape;197;p11"/>
          <p:cNvSpPr txBox="1"/>
          <p:nvPr/>
        </p:nvSpPr>
        <p:spPr>
          <a:xfrm>
            <a:off x="320050" y="3595150"/>
            <a:ext cx="237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ENGAGE DEBATE  </a:t>
            </a: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3054275" y="1095700"/>
            <a:ext cx="5871900" cy="3614100"/>
          </a:xfrm>
          <a:prstGeom prst="rect">
            <a:avLst/>
          </a:prstGeom>
          <a:solidFill>
            <a:srgbClr val="BF0A30"/>
          </a:solidFill>
          <a:ln cap="flat" cmpd="sng" w="12700">
            <a:solidFill>
              <a:srgbClr val="BF0A3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8100000" dist="381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ile:Colombia road sign SP-67-O.svg - Wikipedia" id="199" name="Google Shape;19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575" y="1377500"/>
            <a:ext cx="3993475" cy="308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