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60" r:id="rId4"/>
    <p:sldId id="261" r:id="rId5"/>
    <p:sldId id="262" r:id="rId6"/>
    <p:sldId id="263" r:id="rId7"/>
    <p:sldId id="266" r:id="rId8"/>
    <p:sldId id="264" r:id="rId9"/>
    <p:sldId id="265" r:id="rId10"/>
    <p:sldId id="267" r:id="rId11"/>
    <p:sldId id="268" r:id="rId12"/>
    <p:sldId id="269" r:id="rId13"/>
    <p:sldId id="272" r:id="rId14"/>
    <p:sldId id="270" r:id="rId15"/>
    <p:sldId id="273" r:id="rId16"/>
    <p:sldId id="271" r:id="rId17"/>
    <p:sldId id="274"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017B8C-E0CD-47F9-A68E-EE0AF4031B61}" v="2" dt="2026-05-19T00:53:29.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iff Barker" userId="bc8cb8b5acbf3a31" providerId="LiveId" clId="{4EB50F27-F6DF-41D8-AFD9-6845C6A7E621}"/>
    <pc:docChg chg="modSld">
      <pc:chgData name="Cliff Barker" userId="bc8cb8b5acbf3a31" providerId="LiveId" clId="{4EB50F27-F6DF-41D8-AFD9-6845C6A7E621}" dt="2026-05-19T00:53:29.546" v="62" actId="1076"/>
      <pc:docMkLst>
        <pc:docMk/>
      </pc:docMkLst>
      <pc:sldChg chg="modSp mod">
        <pc:chgData name="Cliff Barker" userId="bc8cb8b5acbf3a31" providerId="LiveId" clId="{4EB50F27-F6DF-41D8-AFD9-6845C6A7E621}" dt="2026-05-19T00:52:54.746" v="53" actId="1076"/>
        <pc:sldMkLst>
          <pc:docMk/>
          <pc:sldMk cId="371307652" sldId="270"/>
        </pc:sldMkLst>
        <pc:spChg chg="mod">
          <ac:chgData name="Cliff Barker" userId="bc8cb8b5acbf3a31" providerId="LiveId" clId="{4EB50F27-F6DF-41D8-AFD9-6845C6A7E621}" dt="2026-05-19T00:52:54.746" v="53" actId="1076"/>
          <ac:spMkLst>
            <pc:docMk/>
            <pc:sldMk cId="371307652" sldId="270"/>
            <ac:spMk id="4" creationId="{E0D81628-6AAA-D310-8450-797FE4079D64}"/>
          </ac:spMkLst>
        </pc:spChg>
      </pc:sldChg>
      <pc:sldChg chg="modSp mod">
        <pc:chgData name="Cliff Barker" userId="bc8cb8b5acbf3a31" providerId="LiveId" clId="{4EB50F27-F6DF-41D8-AFD9-6845C6A7E621}" dt="2026-05-19T00:51:50.094" v="32" actId="5793"/>
        <pc:sldMkLst>
          <pc:docMk/>
          <pc:sldMk cId="4176901208" sldId="271"/>
        </pc:sldMkLst>
        <pc:spChg chg="mod">
          <ac:chgData name="Cliff Barker" userId="bc8cb8b5acbf3a31" providerId="LiveId" clId="{4EB50F27-F6DF-41D8-AFD9-6845C6A7E621}" dt="2026-05-19T00:51:50.094" v="32" actId="5793"/>
          <ac:spMkLst>
            <pc:docMk/>
            <pc:sldMk cId="4176901208" sldId="271"/>
            <ac:spMk id="4" creationId="{C31FBF30-B3D7-09A8-D528-54C238E27DE8}"/>
          </ac:spMkLst>
        </pc:spChg>
      </pc:sldChg>
      <pc:sldChg chg="modSp mod">
        <pc:chgData name="Cliff Barker" userId="bc8cb8b5acbf3a31" providerId="LiveId" clId="{4EB50F27-F6DF-41D8-AFD9-6845C6A7E621}" dt="2026-05-19T00:53:29.546" v="62" actId="1076"/>
        <pc:sldMkLst>
          <pc:docMk/>
          <pc:sldMk cId="2187530428" sldId="272"/>
        </pc:sldMkLst>
        <pc:spChg chg="mod">
          <ac:chgData name="Cliff Barker" userId="bc8cb8b5acbf3a31" providerId="LiveId" clId="{4EB50F27-F6DF-41D8-AFD9-6845C6A7E621}" dt="2026-05-19T00:53:29.546" v="62" actId="1076"/>
          <ac:spMkLst>
            <pc:docMk/>
            <pc:sldMk cId="2187530428" sldId="272"/>
            <ac:spMk id="4" creationId="{BE794626-6E62-D828-1228-5EBD66793C3E}"/>
          </ac:spMkLst>
        </pc:spChg>
      </pc:sldChg>
      <pc:sldChg chg="modSp mod">
        <pc:chgData name="Cliff Barker" userId="bc8cb8b5acbf3a31" providerId="LiveId" clId="{4EB50F27-F6DF-41D8-AFD9-6845C6A7E621}" dt="2026-05-19T00:52:06.029" v="38" actId="5793"/>
        <pc:sldMkLst>
          <pc:docMk/>
          <pc:sldMk cId="1952275007" sldId="273"/>
        </pc:sldMkLst>
        <pc:spChg chg="mod">
          <ac:chgData name="Cliff Barker" userId="bc8cb8b5acbf3a31" providerId="LiveId" clId="{4EB50F27-F6DF-41D8-AFD9-6845C6A7E621}" dt="2026-05-19T00:52:06.029" v="38" actId="5793"/>
          <ac:spMkLst>
            <pc:docMk/>
            <pc:sldMk cId="1952275007" sldId="273"/>
            <ac:spMk id="4" creationId="{177A4F7F-984C-9AC4-87F3-71136D009A21}"/>
          </ac:spMkLst>
        </pc:spChg>
      </pc:sldChg>
      <pc:sldChg chg="modSp mod">
        <pc:chgData name="Cliff Barker" userId="bc8cb8b5acbf3a31" providerId="LiveId" clId="{4EB50F27-F6DF-41D8-AFD9-6845C6A7E621}" dt="2026-05-19T00:51:34.395" v="28" actId="20577"/>
        <pc:sldMkLst>
          <pc:docMk/>
          <pc:sldMk cId="1061696519" sldId="274"/>
        </pc:sldMkLst>
        <pc:spChg chg="mod">
          <ac:chgData name="Cliff Barker" userId="bc8cb8b5acbf3a31" providerId="LiveId" clId="{4EB50F27-F6DF-41D8-AFD9-6845C6A7E621}" dt="2026-05-19T00:51:34.395" v="28" actId="20577"/>
          <ac:spMkLst>
            <pc:docMk/>
            <pc:sldMk cId="1061696519" sldId="274"/>
            <ac:spMk id="5" creationId="{EDF9D5E7-36CF-E5F7-613E-AA282648BE7B}"/>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vert="horz" lIns="91440" tIns="45720" rIns="91440" bIns="45720" rtlCol="0" anchor="b">
            <a:normAutofit/>
          </a:bodyPr>
          <a:lstStyle>
            <a:lvl1pPr>
              <a:defRPr lang="en-US" sz="4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67B50E4-2343-4B20-80BE-1605C97DFB16}" type="datetime1">
              <a:rPr lang="en-US" smtClean="0"/>
              <a:t>5/18/2026</a:t>
            </a:fld>
            <a:endParaRPr lang="en-US"/>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7026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dirty="0"/>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0" y="0"/>
            <a:ext cx="6099048"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3337560"/>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fld id="{CE6CA204-B091-40ED-8158-331EE628B522}" type="datetime1">
              <a:rPr lang="en-US" smtClean="0"/>
              <a:t>5/18/2026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4982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3692F09-9D88-4105-92F6-7298804EAA90}" type="datetime1">
              <a:rPr lang="en-US" smtClean="0"/>
              <a:t>5/18/2026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4275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3744F96-061D-4D71-97A2-2371A43FDE7C}" type="datetime1">
              <a:rPr lang="en-US" smtClean="0"/>
              <a:t>5/18/2026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60105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5681662" cy="4818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C5FE133-02A7-439F-9131-2680F754099D}" type="datetime1">
              <a:rPr lang="en-US" smtClean="0"/>
              <a:t>5/18/2026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90942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6159500" cy="53908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91BF7DD-C7D0-4333-B18D-CCAF5427F9DD}" type="datetime1">
              <a:rPr lang="en-US" smtClean="0"/>
              <a:t>5/18/2026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70276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0415979-091A-4302-A385-56FC1CE52E32}" type="datetime1">
              <a:rPr lang="en-US" smtClean="0"/>
              <a:t>5/18/2026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45839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93885"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fld id="{7836D543-476D-434F-B209-1A114B2E3F04}" type="datetime1">
              <a:rPr lang="en-US" smtClean="0"/>
              <a:t>5/18/2026</a:t>
            </a:fld>
            <a:endParaRPr lang="en-US"/>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82162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83DD0F20-7689-42E6-8664-6AA00B79F132}" type="datetime1">
              <a:rPr lang="en-US" smtClean="0"/>
              <a:t>5/18/2026</a:t>
            </a:fld>
            <a:endParaRPr lang="en-US"/>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453002"/>
            <a:ext cx="2805405" cy="365125"/>
          </a:xfrm>
        </p:spPr>
        <p:txBody>
          <a:bodyPr/>
          <a:lstStyle/>
          <a:p>
            <a:r>
              <a:rPr lang="en-US"/>
              <a:t>Sample Footer Text</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02017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30F2F577-5BDA-4749-9F3F-0D340DC0D6A8}" type="datetime1">
              <a:rPr lang="en-US" smtClean="0"/>
              <a:t>5/18/2026</a:t>
            </a:fld>
            <a:endParaRPr lang="en-US"/>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15302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p:txBody>
          <a:bodyPr/>
          <a:lstStyle/>
          <a:p>
            <a:fld id="{AC9378AD-A6D7-4162-BB5C-47C49B2E145B}" type="datetime1">
              <a:rPr lang="en-US" smtClean="0"/>
              <a:t>5/18/2026</a:t>
            </a:fld>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285799" y="6453002"/>
            <a:ext cx="2805405"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14713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02DE44A-7CD8-4860-9BDC-2BE4C911F6D0}" type="datetime1">
              <a:rPr lang="en-US" smtClean="0"/>
              <a:t>5/18/2026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23193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53808" y="584339"/>
            <a:ext cx="4361688" cy="1527048"/>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12975"/>
            <a:ext cx="4362450"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53745" y="6453002"/>
            <a:ext cx="1622776" cy="365125"/>
          </a:xfrm>
        </p:spPr>
        <p:txBody>
          <a:bodyPr/>
          <a:lstStyle>
            <a:lvl1pPr>
              <a:defRPr>
                <a:solidFill>
                  <a:schemeClr val="tx1"/>
                </a:solidFill>
                <a:effectLst/>
              </a:defRPr>
            </a:lvl1pPr>
          </a:lstStyle>
          <a:p>
            <a:fld id="{C67B65D3-547A-48A8-9F1F-13ED0B55ACC6}" type="datetime1">
              <a:rPr lang="en-US" smtClean="0"/>
              <a:t>5/18/2026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6164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76A7CFE7-E645-4439-AA6B-DA8CF856D63E}" type="datetime1">
              <a:rPr lang="en-US" smtClean="0"/>
              <a:t>5/18/2026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745480" y="0"/>
            <a:ext cx="644652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466278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932688"/>
          </a:xfrm>
        </p:spPr>
        <p:txBody>
          <a:bodyPr anchor="b"/>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649224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380744"/>
            <a:ext cx="4512601"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104491" y="6453002"/>
            <a:ext cx="1772029" cy="365125"/>
          </a:xfrm>
        </p:spPr>
        <p:txBody>
          <a:bodyPr/>
          <a:lstStyle>
            <a:lvl1pPr>
              <a:defRPr>
                <a:solidFill>
                  <a:schemeClr val="tx1"/>
                </a:solidFill>
                <a:effectLst/>
              </a:defRPr>
            </a:lvl1pPr>
          </a:lstStyle>
          <a:p>
            <a:fld id="{E8B2C0DB-994F-48B0-91F4-5F06C3B86E32}" type="datetime1">
              <a:rPr lang="en-US" smtClean="0"/>
              <a:t>5/18/2026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27319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D3F6A089-BE3E-4BB0-98EE-FDF712FF3613}" type="datetime1">
              <a:rPr lang="en-US" smtClean="0"/>
              <a:t>5/18/2026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17720" y="0"/>
            <a:ext cx="627427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42839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83413"/>
            <a:ext cx="3401568" cy="1527048"/>
          </a:xfrm>
        </p:spPr>
        <p:txBody>
          <a:bodyPr anchor="b">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12975"/>
            <a:ext cx="3401568"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212663" y="6453002"/>
            <a:ext cx="922372" cy="365125"/>
          </a:xfrm>
        </p:spPr>
        <p:txBody>
          <a:bodyPr/>
          <a:lstStyle/>
          <a:p>
            <a:fld id="{AC101298-AE91-4071-9C72-5A98117ABE14}" type="datetime1">
              <a:rPr lang="en-US" smtClean="0"/>
              <a:t>5/18/2026</a:t>
            </a:fld>
            <a:endParaRPr lang="en-US"/>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135035" y="6453002"/>
            <a:ext cx="2546891"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08505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3401568" cy="1527048"/>
          </a:xfrm>
        </p:spPr>
        <p:txBody>
          <a:bodyPr anchor="b">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3401568"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fld id="{EABE4333-790C-44CD-B503-F52418ED809A}" type="datetime1">
              <a:rPr lang="en-US" smtClean="0"/>
              <a:t>5/18/2026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761780" y="0"/>
            <a:ext cx="743021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960426"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429516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781365"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fld id="{D2397CCD-8E49-4379-8DCB-9F17CAEDFC10}" type="datetime1">
              <a:rPr lang="en-US" smtClean="0"/>
              <a:t>5/18/2026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453002"/>
            <a:ext cx="233516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62358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012268"/>
            <a:ext cx="3739896" cy="1390330"/>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A6146F6-C62B-441B-BAD2-D550454B4D53}" type="datetime1">
              <a:rPr lang="en-US" smtClean="0"/>
              <a:t>5/18/2026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74543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0383A68-D563-4FD5-B11F-54F8D5F1E37F}" type="datetime1">
              <a:rPr lang="en-US" smtClean="0"/>
              <a:t>5/18/2026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47523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3079730"/>
            <a:ext cx="12192000" cy="377827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59778"/>
            <a:ext cx="3494314" cy="365125"/>
          </a:xfrm>
        </p:spPr>
        <p:txBody>
          <a:bodyPr/>
          <a:lstStyle/>
          <a:p>
            <a:fld id="{3148FABB-02FF-476F-AB37-BDD0E354E780}" type="datetime1">
              <a:rPr lang="en-US" smtClean="0"/>
              <a:t>5/18/2026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7304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vert="horz" lIns="91440" tIns="45720" rIns="91440" bIns="45720" rtlCol="0" anchor="b">
            <a:normAutofit/>
          </a:bodyPr>
          <a:lstStyle>
            <a:lvl1pPr>
              <a:defRPr lang="en-US" sz="54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58495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E38EAEAF-D16E-446F-97F9-D23FB245CB45}" type="datetime1">
              <a:rPr lang="en-US" smtClean="0"/>
              <a:t>5/18/2026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11061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12645" y="1828800"/>
            <a:ext cx="6172200" cy="4425696"/>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27395" y="1828800"/>
            <a:ext cx="4251960" cy="4428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CA428D3-736A-4038-886C-8BF662AA2745}" type="datetime1">
              <a:rPr lang="en-US" smtClean="0"/>
              <a:t>5/18/2026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48532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12648" y="2290890"/>
            <a:ext cx="4672584" cy="4041648"/>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ED1DDEB-9B85-4E99-8A3D-ABE66C6280C3}" type="datetime1">
              <a:rPr lang="en-US" smtClean="0"/>
              <a:t>5/18/2026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54125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31521" y="2295144"/>
            <a:ext cx="3490176" cy="4041648"/>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7A65DCA-443F-4667-9ED1-418507CE45A8}" type="datetime1">
              <a:rPr lang="en-US" smtClean="0"/>
              <a:t>5/18/2026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6793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694944" y="4718304"/>
            <a:ext cx="5897880" cy="1353312"/>
          </a:xfrm>
        </p:spPr>
        <p:txBody>
          <a:bodyPr vert="horz" lIns="91440" tIns="45720" rIns="91440" bIns="45720" rtlCol="0" anchor="t">
            <a:normAutofit/>
          </a:bodyPr>
          <a:lstStyle>
            <a:lvl1pPr>
              <a:lnSpc>
                <a:spcPct val="120000"/>
              </a:lnSpc>
              <a:defRPr lang="en-US" sz="2800" b="0" dirty="0">
                <a:solidFill>
                  <a:schemeClr val="accent1">
                    <a:lumMod val="75000"/>
                  </a:schemeClr>
                </a:solidFill>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539496" y="603503"/>
            <a:ext cx="10826496" cy="4334256"/>
          </a:xfrm>
        </p:spPr>
        <p:txBody>
          <a:bodyPr vert="horz" lIns="91440" tIns="45720" rIns="91440" bIns="45720" rtlCol="0" anchor="b">
            <a:normAutofit/>
          </a:bodyPr>
          <a:lstStyle>
            <a:lvl1pPr marL="0" indent="0">
              <a:lnSpc>
                <a:spcPct val="90000"/>
              </a:lnSpc>
              <a:spcBef>
                <a:spcPts val="0"/>
              </a:spcBef>
              <a:buNone/>
              <a:defRPr lang="en-US" sz="23200" b="1" dirty="0">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8CA1557D-4816-44D0-B6EE-6CAC6E30B54D}" type="datetime1">
              <a:rPr lang="en-US" smtClean="0"/>
              <a:t>5/18/2026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2162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accent1">
                    <a:lumMod val="75000"/>
                  </a:schemeClr>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651F872E-5ED2-46B0-83A4-0C1AF0E0D91C}" type="datetime1">
              <a:rPr lang="en-US" smtClean="0"/>
              <a:t>5/18/2026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7884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B1ECB8-9E10-D2F3-E361-7D268551E2E2}"/>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tx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C6218575-0C6E-47B4-936E-32183810D7BF}" type="datetime1">
              <a:rPr lang="en-US" smtClean="0"/>
              <a:t>5/18/2026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3917047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91C29FB5-1C86-423F-AEAA-2683840666C3}" type="datetime1">
              <a:rPr lang="en-US" smtClean="0"/>
              <a:t>5/18/2026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4663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111CCB4E-88AF-46AC-B7C5-30308F179659}" type="datetime1">
              <a:rPr lang="en-US" smtClean="0"/>
              <a:t>5/18/2026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9220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A915B6-CC2A-4462-A7E5-B3080DF8F97D}" type="datetime1">
              <a:rPr lang="en-US" smtClean="0"/>
              <a:t>5/18/2026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4800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8" y="5431536"/>
            <a:ext cx="9021471" cy="466344"/>
          </a:xfrm>
        </p:spPr>
        <p:txBody>
          <a:bodyPr anchor="ctr">
            <a:normAutofit/>
          </a:bodyPr>
          <a:lstStyle>
            <a:lvl1pPr>
              <a:lnSpc>
                <a:spcPct val="120000"/>
              </a:lnSpc>
              <a:defRPr sz="2200">
                <a:solidFill>
                  <a:schemeClr val="accent1">
                    <a:lumMod val="75000"/>
                  </a:schemeClr>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3657600"/>
          </a:xfrm>
        </p:spPr>
        <p:txBody>
          <a:bodyPr anchor="ctr">
            <a:normAutofit/>
          </a:bodyPr>
          <a:lstStyle>
            <a:lvl1pPr marL="164592" indent="-164592">
              <a:lnSpc>
                <a:spcPct val="100000"/>
              </a:lnSpc>
              <a:spcBef>
                <a:spcPts val="0"/>
              </a:spcBef>
              <a:buNone/>
              <a:defRPr sz="40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506188F7-A494-4EEB-A53D-2B97B1D4CD3C}" type="datetime1">
              <a:rPr lang="en-US" smtClean="0"/>
              <a:t>5/18/2026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4997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vert="horz" lIns="91440" tIns="45720" rIns="91440" bIns="45720" rtlCol="0" anchor="t">
            <a:normAutofit/>
          </a:bodyPr>
          <a:lstStyle>
            <a:lvl1pPr>
              <a:defRPr lang="en-US" sz="52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873752"/>
            <a:ext cx="4206240" cy="1380744"/>
          </a:xfrm>
        </p:spPr>
        <p:txBody>
          <a:bodyPr vert="horz" lIns="91440" tIns="45720" rIns="91440" bIns="45720" rtlCol="0" anchor="b">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596128" y="0"/>
            <a:ext cx="6595872"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fld id="{782E7A21-5BA8-4C4C-9705-3A1EA342AD8A}" type="datetime1">
              <a:rPr lang="en-US" smtClean="0"/>
              <a:t>5/18/2026</a:t>
            </a:fld>
            <a:endParaRPr lang="en-US"/>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2088937" y="6453002"/>
            <a:ext cx="2805405"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844578"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290864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DECC02-1725-49EE-C93B-A4C2C4049458}"/>
              </a:ext>
            </a:extLst>
          </p:cNvPr>
          <p:cNvSpPr/>
          <p:nvPr/>
        </p:nvSpPr>
        <p:spPr>
          <a:xfrm>
            <a:off x="0" y="1"/>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349240"/>
            <a:ext cx="9043416" cy="466344"/>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344168"/>
            <a:ext cx="9198864" cy="3291840"/>
          </a:xfrm>
        </p:spPr>
        <p:txBody>
          <a:bodyPr anchor="ctr">
            <a:normAutofit/>
          </a:bodyPr>
          <a:lstStyle>
            <a:lvl1pPr marL="164592" indent="-164592">
              <a:lnSpc>
                <a:spcPct val="100000"/>
              </a:lnSpc>
              <a:spcBef>
                <a:spcPts val="0"/>
              </a:spcBef>
              <a:buNone/>
              <a:defRPr sz="40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9F406BC0-1562-42E5-89A2-925CA193C8A6}" type="datetime1">
              <a:rPr lang="en-US" smtClean="0"/>
              <a:t>5/18/2026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53704760"/>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790041" y="5669280"/>
            <a:ext cx="8805672" cy="466344"/>
          </a:xfrm>
        </p:spPr>
        <p:txBody>
          <a:bodyPr anchor="ctr">
            <a:normAutofit/>
          </a:bodyPr>
          <a:lstStyle>
            <a:lvl1pPr>
              <a:lnSpc>
                <a:spcPct val="120000"/>
              </a:lnSpc>
              <a:defRPr sz="2200">
                <a:solidFill>
                  <a:schemeClr val="accent1">
                    <a:lumMod val="75000"/>
                  </a:schemeClr>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3474720"/>
          </a:xfrm>
        </p:spPr>
        <p:txBody>
          <a:bodyPr anchor="ctr">
            <a:normAutofit/>
          </a:bodyPr>
          <a:lstStyle>
            <a:lvl1pPr marL="164592" indent="-164592">
              <a:lnSpc>
                <a:spcPct val="100000"/>
              </a:lnSpc>
              <a:spcBef>
                <a:spcPts val="0"/>
              </a:spcBef>
              <a:buNone/>
              <a:defRPr sz="42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507F376A-778D-45CF-8340-DB03B2DA6A3E}" type="datetime1">
              <a:rPr lang="en-US" smtClean="0"/>
              <a:t>5/18/2026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86657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12775"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B9DFF5A-622E-43FE-9EE9-BAAB78AB2046}" type="datetime1">
              <a:rPr lang="en-US" smtClean="0"/>
              <a:t>5/18/2026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147852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09600" y="2387600"/>
            <a:ext cx="5157788"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72200" y="2387600"/>
            <a:ext cx="5183188"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F55C09E-FF30-4AA0-A227-171955622259}" type="datetime1">
              <a:rPr lang="en-US" smtClean="0"/>
              <a:t>5/18/2026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91178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97B279FF-407B-4B41-9E69-DE66ED04A328}" type="datetime1">
              <a:rPr lang="en-US" smtClean="0"/>
              <a:t>5/18/2026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798831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803E812-757D-4139-AF81-227C72D4B544}" type="datetime1">
              <a:rPr lang="en-US" smtClean="0"/>
              <a:t>5/18/2026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670905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07D6A7E1-C424-43A5-938A-12DEC0A1D59D}" type="datetime1">
              <a:rPr lang="en-US" smtClean="0"/>
              <a:t>5/18/2026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25030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2212313"/>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063319" y="557784"/>
            <a:ext cx="6519080" cy="5779007"/>
          </a:xfr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807C4FC2-B89B-4919-A96B-662A3584681C}" type="datetime1">
              <a:rPr lang="en-US" smtClean="0"/>
              <a:t>5/18/2026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14925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10888473" cy="1133856"/>
          </a:xfrm>
        </p:spPr>
        <p:txBody>
          <a:bodyPr anchor="b">
            <a:normAutofit/>
          </a:bodyPr>
          <a:lstStyle>
            <a:lvl1pPr>
              <a:defRPr sz="60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C24BE51-D660-433D-AABA-154BE028E64E}" type="datetime1">
              <a:rPr lang="en-US" smtClean="0"/>
              <a:t>5/18/2026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88690500"/>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clu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rm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rm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B61F76E-6064-4431-B5C4-29A511725BCF}" type="datetime1">
              <a:rPr lang="en-US" smtClean="0"/>
              <a:t>5/18/2026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6700962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vert="horz" lIns="91440" tIns="45720" rIns="91440" bIns="45720" rtlCol="0" anchor="t">
            <a:normAutofit/>
          </a:bodyPr>
          <a:lstStyle>
            <a:lvl1pPr>
              <a:defRPr lang="en-US" sz="7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473553"/>
            <a:ext cx="6655522" cy="1545336"/>
          </a:xfrm>
        </p:spPr>
        <p:txBody>
          <a:bodyPr vert="horz" lIns="91440" tIns="45720" rIns="91440" bIns="45720" rtlCol="0" anchor="b">
            <a:normAutofit/>
          </a:bodyPr>
          <a:lstStyle>
            <a:lvl1pPr marL="0" indent="0">
              <a:buNone/>
              <a:defRPr lang="en-US" sz="2200"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CBE73BE-5F1F-40EF-8F67-E3F24D65884D}" type="datetime1">
              <a:rPr lang="en-US" smtClean="0"/>
              <a:t>5/18/2026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62597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vert="horz" lIns="91440" tIns="45720" rIns="91440" bIns="45720" rtlCol="0" anchor="b">
            <a:normAutofit/>
          </a:bodyPr>
          <a:lstStyle>
            <a:lvl1pPr>
              <a:defRPr lang="en-US" sz="72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3C868EF1-668D-4AD0-8652-1F3B3622EDC2}" type="datetime1">
              <a:rPr lang="en-US" smtClean="0"/>
              <a:t>5/18/2026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8048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E95609F-9B5B-4E29-8DB1-457A85E01A27}" type="datetime1">
              <a:rPr lang="en-US" smtClean="0"/>
              <a:t>5/18/2026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8916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vert="horz" lIns="91440" tIns="45720" rIns="91440" bIns="45720" rtlCol="0" anchor="b">
            <a:normAutofit/>
          </a:bodyPr>
          <a:lstStyle>
            <a:lvl1pPr>
              <a:defRPr lang="en-US" sz="7400" dirty="0"/>
            </a:lvl1pPr>
          </a:lstStyle>
          <a:p>
            <a:pPr lvl="0"/>
            <a:r>
              <a:rPr lang="en-US" dirty="0"/>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6A0DE37-B9D6-425C-B79B-6C6DFFBD0DA2}" type="datetime1">
              <a:rPr lang="en-US" smtClean="0"/>
              <a:t>5/18/2026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3209790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1045B0EE-4023-4E3C-8875-10AA631453CF}" type="datetime1">
              <a:rPr lang="en-US" smtClean="0"/>
              <a:t>5/18/2026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809204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99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5EE9E671-1C83-40F7-9D33-FE8AAC7F721F}" type="datetime1">
              <a:rPr lang="en-US" smtClean="0"/>
              <a:t>5/18/2026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689143256"/>
      </p:ext>
    </p:extLst>
  </p:cSld>
  <p:clrMap bg1="lt1" tx1="dk1" bg2="lt2" tx2="dk2" accent1="accent1" accent2="accent2" accent3="accent3" accent4="accent4" accent5="accent5" accent6="accent6" hlink="hlink" folHlink="folHlink"/>
  <p:sldLayoutIdLst>
    <p:sldLayoutId id="2147483749" r:id="rId1"/>
    <p:sldLayoutId id="2147483748" r:id="rId2"/>
    <p:sldLayoutId id="2147483750"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 id="2147483736" r:id="rId38"/>
    <p:sldLayoutId id="2147483737" r:id="rId39"/>
    <p:sldLayoutId id="2147483738" r:id="rId40"/>
    <p:sldLayoutId id="2147483739" r:id="rId41"/>
    <p:sldLayoutId id="2147483740" r:id="rId42"/>
    <p:sldLayoutId id="2147483741" r:id="rId43"/>
    <p:sldLayoutId id="2147483742" r:id="rId44"/>
    <p:sldLayoutId id="2147483743" r:id="rId45"/>
    <p:sldLayoutId id="2147483744" r:id="rId46"/>
    <p:sldLayoutId id="2147483745" r:id="rId47"/>
    <p:sldLayoutId id="2147483746" r:id="rId48"/>
    <p:sldLayoutId id="2147483747" r:id="rId49"/>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B87B-4E48-8309-EB2F-8630FEEA858C}"/>
              </a:ext>
            </a:extLst>
          </p:cNvPr>
          <p:cNvSpPr>
            <a:spLocks noGrp="1"/>
          </p:cNvSpPr>
          <p:nvPr>
            <p:ph type="ctrTitle"/>
          </p:nvPr>
        </p:nvSpPr>
        <p:spPr>
          <a:xfrm>
            <a:off x="365760" y="5218032"/>
            <a:ext cx="11460480" cy="786384"/>
          </a:xfrm>
        </p:spPr>
        <p:txBody>
          <a:bodyPr anchor="b">
            <a:normAutofit/>
          </a:bodyPr>
          <a:lstStyle/>
          <a:p>
            <a:r>
              <a:rPr lang="en-US" dirty="0"/>
              <a:t>Effective Online Meetings</a:t>
            </a:r>
          </a:p>
        </p:txBody>
      </p:sp>
      <p:pic>
        <p:nvPicPr>
          <p:cNvPr id="5" name="Picture Placeholder 4">
            <a:extLst>
              <a:ext uri="{FF2B5EF4-FFF2-40B4-BE49-F238E27FC236}">
                <a16:creationId xmlns:a16="http://schemas.microsoft.com/office/drawing/2014/main" id="{D9BA2D24-0111-FA90-7271-3A0CC8A7A03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23" r="2223"/>
          <a:stretch>
            <a:fillRect/>
          </a:stretch>
        </p:blipFill>
        <p:spPr>
          <a:prstGeom prst="rect">
            <a:avLst/>
          </a:prstGeom>
          <a:blipFill dpi="0" rotWithShape="1">
            <a:blip r:embed="rId3">
              <a:alphaModFix amt="60000"/>
            </a:blip>
            <a:srcRect/>
            <a:stretch>
              <a:fillRect/>
            </a:stretch>
          </a:blipFill>
        </p:spPr>
      </p:pic>
    </p:spTree>
    <p:extLst>
      <p:ext uri="{BB962C8B-B14F-4D97-AF65-F5344CB8AC3E}">
        <p14:creationId xmlns:p14="http://schemas.microsoft.com/office/powerpoint/2010/main" val="245479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785C-1726-EFC0-466D-239C6CFF494B}"/>
              </a:ext>
            </a:extLst>
          </p:cNvPr>
          <p:cNvSpPr>
            <a:spLocks noGrp="1"/>
          </p:cNvSpPr>
          <p:nvPr>
            <p:ph type="title"/>
          </p:nvPr>
        </p:nvSpPr>
        <p:spPr>
          <a:xfrm>
            <a:off x="1064922" y="566928"/>
            <a:ext cx="10355933" cy="1152144"/>
          </a:xfrm>
        </p:spPr>
        <p:txBody>
          <a:bodyPr>
            <a:normAutofit fontScale="90000"/>
          </a:bodyPr>
          <a:lstStyle/>
          <a:p>
            <a:pPr algn="ctr"/>
            <a:r>
              <a:rPr lang="en-US" dirty="0"/>
              <a:t>Plan/Preparation: Create the agenda and send it out, along with any necessary pre-reading material.</a:t>
            </a:r>
            <a:br>
              <a:rPr lang="en-US" dirty="0"/>
            </a:br>
            <a:endParaRPr lang="en-US" dirty="0"/>
          </a:p>
        </p:txBody>
      </p:sp>
      <p:sp>
        <p:nvSpPr>
          <p:cNvPr id="3" name="Content Placeholder 2">
            <a:extLst>
              <a:ext uri="{FF2B5EF4-FFF2-40B4-BE49-F238E27FC236}">
                <a16:creationId xmlns:a16="http://schemas.microsoft.com/office/drawing/2014/main" id="{D8C1D3DA-A5B8-3C14-5383-B6885D01DE71}"/>
              </a:ext>
            </a:extLst>
          </p:cNvPr>
          <p:cNvSpPr>
            <a:spLocks noGrp="1"/>
          </p:cNvSpPr>
          <p:nvPr>
            <p:ph sz="quarter" idx="13"/>
          </p:nvPr>
        </p:nvSpPr>
        <p:spPr>
          <a:xfrm>
            <a:off x="1028346" y="2093976"/>
            <a:ext cx="10429086" cy="3822192"/>
          </a:xfrm>
        </p:spPr>
        <p:txBody>
          <a:bodyPr>
            <a:normAutofit fontScale="92500" lnSpcReduction="20000"/>
          </a:bodyPr>
          <a:lstStyle/>
          <a:p>
            <a:pPr marL="0" indent="0">
              <a:buNone/>
            </a:pPr>
            <a:r>
              <a:rPr lang="en-US" dirty="0"/>
              <a:t>Take some time to plan what you want as the goal of the meeting and what you want to accomplish. </a:t>
            </a:r>
          </a:p>
          <a:p>
            <a:pPr marL="0" indent="0">
              <a:buNone/>
            </a:pPr>
            <a:r>
              <a:rPr lang="en-US" dirty="0"/>
              <a:t>Provide an agenda (with time frames) so participants can come prepared to get things done.</a:t>
            </a:r>
          </a:p>
          <a:p>
            <a:pPr marL="0" indent="0">
              <a:buNone/>
            </a:pPr>
            <a:r>
              <a:rPr lang="en-US" dirty="0"/>
              <a:t>Prepare all relevant information, reports, data, charts, and other items so time is not wasted running around to gather needed information. Open each in separate windows before the meeting.</a:t>
            </a:r>
          </a:p>
          <a:p>
            <a:pPr marL="0" indent="0">
              <a:buNone/>
            </a:pPr>
            <a:r>
              <a:rPr lang="en-US" dirty="0"/>
              <a:t>Be sure the participants know what they need to do to properly be prepared for the meeting.</a:t>
            </a:r>
          </a:p>
          <a:p>
            <a:pPr marL="0" indent="0">
              <a:buNone/>
            </a:pPr>
            <a:r>
              <a:rPr lang="en-US" dirty="0"/>
              <a:t>Make the arrangements for a properly set-up room if having a hybrid meeting, or all technical arrangements for a teleconference meeting.</a:t>
            </a:r>
          </a:p>
        </p:txBody>
      </p:sp>
    </p:spTree>
    <p:extLst>
      <p:ext uri="{BB962C8B-B14F-4D97-AF65-F5344CB8AC3E}">
        <p14:creationId xmlns:p14="http://schemas.microsoft.com/office/powerpoint/2010/main" val="209993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578B-1EAA-342D-EE52-0D58467DB0A3}"/>
              </a:ext>
            </a:extLst>
          </p:cNvPr>
          <p:cNvSpPr>
            <a:spLocks noGrp="1"/>
          </p:cNvSpPr>
          <p:nvPr>
            <p:ph type="title"/>
          </p:nvPr>
        </p:nvSpPr>
        <p:spPr>
          <a:xfrm>
            <a:off x="1915314" y="667512"/>
            <a:ext cx="8362542" cy="1088136"/>
          </a:xfrm>
        </p:spPr>
        <p:txBody>
          <a:bodyPr>
            <a:normAutofit fontScale="90000"/>
          </a:bodyPr>
          <a:lstStyle/>
          <a:p>
            <a:pPr algn="ctr"/>
            <a:r>
              <a:rPr lang="en-US" dirty="0"/>
              <a:t>Process: How is the meeting structured, facilitated, and managed regarding time.</a:t>
            </a:r>
            <a:br>
              <a:rPr lang="en-US" dirty="0"/>
            </a:br>
            <a:endParaRPr lang="en-US" dirty="0"/>
          </a:p>
        </p:txBody>
      </p:sp>
      <p:sp>
        <p:nvSpPr>
          <p:cNvPr id="3" name="Content Placeholder 2">
            <a:extLst>
              <a:ext uri="{FF2B5EF4-FFF2-40B4-BE49-F238E27FC236}">
                <a16:creationId xmlns:a16="http://schemas.microsoft.com/office/drawing/2014/main" id="{8A294788-FDA5-731B-49DE-540D9AF875F9}"/>
              </a:ext>
            </a:extLst>
          </p:cNvPr>
          <p:cNvSpPr>
            <a:spLocks noGrp="1"/>
          </p:cNvSpPr>
          <p:nvPr>
            <p:ph sz="quarter" idx="13"/>
          </p:nvPr>
        </p:nvSpPr>
        <p:spPr>
          <a:xfrm>
            <a:off x="1106424" y="2245106"/>
            <a:ext cx="10533888" cy="3808222"/>
          </a:xfrm>
        </p:spPr>
        <p:txBody>
          <a:bodyPr/>
          <a:lstStyle/>
          <a:p>
            <a:pPr marL="0" indent="0">
              <a:buNone/>
            </a:pPr>
            <a:r>
              <a:rPr lang="en-US" dirty="0"/>
              <a:t>A meeting can be thought of as a process. How you run the meeting can affect whether the time has been productive and efficient or just organized chaos.</a:t>
            </a:r>
          </a:p>
          <a:p>
            <a:pPr marL="0" indent="0">
              <a:buNone/>
            </a:pPr>
            <a:r>
              <a:rPr lang="en-US" dirty="0"/>
              <a:t>This includes following the agenda, staying focused on the work to be done, taking meeting notes, making decisions as appropriate. </a:t>
            </a:r>
          </a:p>
        </p:txBody>
      </p:sp>
    </p:spTree>
    <p:extLst>
      <p:ext uri="{BB962C8B-B14F-4D97-AF65-F5344CB8AC3E}">
        <p14:creationId xmlns:p14="http://schemas.microsoft.com/office/powerpoint/2010/main" val="3754098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2E56-0A00-DC80-602B-FA65B2B6EA4F}"/>
              </a:ext>
            </a:extLst>
          </p:cNvPr>
          <p:cNvSpPr>
            <a:spLocks noGrp="1"/>
          </p:cNvSpPr>
          <p:nvPr>
            <p:ph type="title"/>
          </p:nvPr>
        </p:nvSpPr>
        <p:spPr>
          <a:xfrm>
            <a:off x="1320954" y="521208"/>
            <a:ext cx="9816437" cy="1069848"/>
          </a:xfrm>
        </p:spPr>
        <p:txBody>
          <a:bodyPr>
            <a:normAutofit fontScale="90000"/>
          </a:bodyPr>
          <a:lstStyle/>
          <a:p>
            <a:pPr algn="ctr"/>
            <a:r>
              <a:rPr lang="en-US" dirty="0"/>
              <a:t>Progress: What is the tangible result or actionable outcome of the meeting.</a:t>
            </a:r>
            <a:br>
              <a:rPr lang="en-US" dirty="0"/>
            </a:br>
            <a:endParaRPr lang="en-US" dirty="0"/>
          </a:p>
        </p:txBody>
      </p:sp>
      <p:sp>
        <p:nvSpPr>
          <p:cNvPr id="3" name="Content Placeholder 2">
            <a:extLst>
              <a:ext uri="{FF2B5EF4-FFF2-40B4-BE49-F238E27FC236}">
                <a16:creationId xmlns:a16="http://schemas.microsoft.com/office/drawing/2014/main" id="{1DEF17F0-0534-0F0D-A2CF-E6DB8AD2AD44}"/>
              </a:ext>
            </a:extLst>
          </p:cNvPr>
          <p:cNvSpPr>
            <a:spLocks noGrp="1"/>
          </p:cNvSpPr>
          <p:nvPr>
            <p:ph sz="quarter" idx="13"/>
          </p:nvPr>
        </p:nvSpPr>
        <p:spPr>
          <a:xfrm>
            <a:off x="1014984" y="1709928"/>
            <a:ext cx="10268712" cy="4288536"/>
          </a:xfrm>
        </p:spPr>
        <p:txBody>
          <a:bodyPr/>
          <a:lstStyle/>
          <a:p>
            <a:pPr marL="0" indent="0">
              <a:buNone/>
            </a:pPr>
            <a:r>
              <a:rPr lang="en-US" dirty="0"/>
              <a:t>People should leave the meeting having accomplished something.</a:t>
            </a:r>
          </a:p>
          <a:p>
            <a:pPr marL="0" indent="0">
              <a:buNone/>
            </a:pPr>
            <a:r>
              <a:rPr lang="en-US" dirty="0"/>
              <a:t>People should be held accountable for their commitments and tasks from the previous meeting. Decisions should be made and documented.</a:t>
            </a:r>
          </a:p>
          <a:p>
            <a:pPr marL="0" indent="0">
              <a:buNone/>
            </a:pPr>
            <a:r>
              <a:rPr lang="en-US" dirty="0"/>
              <a:t>Try not to table too many items. Everyone should leave the meeting knowing exactly what needs to be accomplished next.</a:t>
            </a:r>
          </a:p>
          <a:p>
            <a:pPr marL="0" indent="0">
              <a:buNone/>
            </a:pPr>
            <a:r>
              <a:rPr lang="en-US" dirty="0"/>
              <a:t>Discuss and agree on the next steps and document any future commitments and tasks to be completed.</a:t>
            </a:r>
          </a:p>
        </p:txBody>
      </p:sp>
    </p:spTree>
    <p:extLst>
      <p:ext uri="{BB962C8B-B14F-4D97-AF65-F5344CB8AC3E}">
        <p14:creationId xmlns:p14="http://schemas.microsoft.com/office/powerpoint/2010/main" val="2092349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2387-6095-CC8D-8642-369BC6057163}"/>
              </a:ext>
            </a:extLst>
          </p:cNvPr>
          <p:cNvSpPr>
            <a:spLocks noGrp="1"/>
          </p:cNvSpPr>
          <p:nvPr>
            <p:ph type="title"/>
          </p:nvPr>
        </p:nvSpPr>
        <p:spPr>
          <a:xfrm>
            <a:off x="2650631" y="585216"/>
            <a:ext cx="5738214" cy="795528"/>
          </a:xfrm>
        </p:spPr>
        <p:txBody>
          <a:bodyPr>
            <a:normAutofit fontScale="90000"/>
          </a:bodyPr>
          <a:lstStyle/>
          <a:p>
            <a:r>
              <a:rPr lang="en-US" dirty="0"/>
              <a:t>Setting Up Online Meetings </a:t>
            </a:r>
          </a:p>
        </p:txBody>
      </p:sp>
      <p:sp>
        <p:nvSpPr>
          <p:cNvPr id="4" name="Rectangle 1">
            <a:extLst>
              <a:ext uri="{FF2B5EF4-FFF2-40B4-BE49-F238E27FC236}">
                <a16:creationId xmlns:a16="http://schemas.microsoft.com/office/drawing/2014/main" id="{BE794626-6E62-D828-1228-5EBD66793C3E}"/>
              </a:ext>
            </a:extLst>
          </p:cNvPr>
          <p:cNvSpPr>
            <a:spLocks noGrp="1" noChangeArrowheads="1"/>
          </p:cNvSpPr>
          <p:nvPr>
            <p:ph sz="quarter" idx="13"/>
          </p:nvPr>
        </p:nvSpPr>
        <p:spPr bwMode="auto">
          <a:xfrm>
            <a:off x="940394" y="1317581"/>
            <a:ext cx="10311211"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rPr>
              <a:t>Hardware:</a:t>
            </a:r>
            <a:r>
              <a:rPr kumimoji="0" lang="en-US" altLang="en-US" sz="2800" b="0" i="0" u="none" strike="noStrike" cap="none" normalizeH="0" baseline="0" dirty="0">
                <a:ln>
                  <a:noFill/>
                </a:ln>
                <a:solidFill>
                  <a:schemeClr val="tx1"/>
                </a:solidFill>
                <a:effectLst/>
              </a:rPr>
              <a:t> Use a laptop with a built-in camera and microphone or buy an external webcam for better quality.</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rPr>
              <a:t>Headphones:</a:t>
            </a:r>
            <a:r>
              <a:rPr kumimoji="0" lang="en-US" altLang="en-US" sz="2800" b="0" i="0" u="none" strike="noStrike" cap="none" normalizeH="0" baseline="0" dirty="0">
                <a:ln>
                  <a:noFill/>
                </a:ln>
                <a:solidFill>
                  <a:schemeClr val="tx1"/>
                </a:solidFill>
                <a:effectLst/>
              </a:rPr>
              <a:t> Use earbuds or headphones with a microphone to prevent echo and reduce background noise.</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rPr>
              <a:t>Lighting:</a:t>
            </a:r>
            <a:r>
              <a:rPr kumimoji="0" lang="en-US" altLang="en-US" sz="2800" b="0" i="0" u="none" strike="noStrike" cap="none" normalizeH="0" baseline="0" dirty="0">
                <a:ln>
                  <a:noFill/>
                </a:ln>
                <a:solidFill>
                  <a:schemeClr val="tx1"/>
                </a:solidFill>
                <a:effectLst/>
              </a:rPr>
              <a:t> Sit facing a window or light source so your face is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0" i="0" u="none" strike="noStrike" cap="none" normalizeH="0" baseline="0" dirty="0">
                <a:ln>
                  <a:noFill/>
                </a:ln>
                <a:solidFill>
                  <a:schemeClr val="tx1"/>
                </a:solidFill>
                <a:effectLst/>
              </a:rPr>
              <a:t>clearly visible. Avoid being backlit.</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rPr>
              <a:t>Background:</a:t>
            </a:r>
            <a:r>
              <a:rPr kumimoji="0" lang="en-US" altLang="en-US" sz="2800" b="0" i="0" u="none" strike="noStrike" cap="none" normalizeH="0" baseline="0" dirty="0">
                <a:ln>
                  <a:noFill/>
                </a:ln>
                <a:solidFill>
                  <a:schemeClr val="tx1"/>
                </a:solidFill>
                <a:effectLst/>
              </a:rPr>
              <a:t> Choose a quiet, tidy location</a:t>
            </a:r>
            <a:r>
              <a:rPr lang="en-US" altLang="en-US" sz="1400" dirty="0"/>
              <a:t>.</a:t>
            </a:r>
          </a:p>
          <a:p>
            <a:pPr marL="0" marR="0" lvl="0" indent="0" algn="l" defTabSz="914400" rtl="0" eaLnBrk="0" fontAlgn="base" latinLnBrk="0" hangingPunct="0">
              <a:lnSpc>
                <a:spcPct val="100000"/>
              </a:lnSpc>
              <a:spcBef>
                <a:spcPct val="0"/>
              </a:spcBef>
              <a:spcAft>
                <a:spcPct val="0"/>
              </a:spcAft>
              <a:buClrTx/>
              <a:buSzTx/>
              <a:buNone/>
              <a:tabLst/>
            </a:pPr>
            <a:endParaRPr lang="en-US" altLang="en-US" sz="1400" dirty="0"/>
          </a:p>
          <a:p>
            <a:pPr marL="0" lvl="0" indent="0" eaLnBrk="0" fontAlgn="base" hangingPunct="0">
              <a:lnSpc>
                <a:spcPct val="100000"/>
              </a:lnSpc>
              <a:spcBef>
                <a:spcPct val="0"/>
              </a:spcBef>
              <a:spcAft>
                <a:spcPct val="0"/>
              </a:spcAft>
              <a:buFontTx/>
              <a:buChar char="•"/>
            </a:pPr>
            <a:r>
              <a:rPr lang="en-US" altLang="en-US" sz="2800" b="1" dirty="0"/>
              <a:t>Distractions:</a:t>
            </a:r>
            <a:r>
              <a:rPr lang="en-US" altLang="en-US" sz="2800" dirty="0"/>
              <a:t> Pets, food, co-workers, outdoor noise</a:t>
            </a:r>
            <a:endParaRPr kumimoji="0" lang="en-US"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187530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57B68-740C-2DEC-AEFD-18A4C06C83F0}"/>
              </a:ext>
            </a:extLst>
          </p:cNvPr>
          <p:cNvSpPr>
            <a:spLocks noGrp="1"/>
          </p:cNvSpPr>
          <p:nvPr>
            <p:ph type="title"/>
          </p:nvPr>
        </p:nvSpPr>
        <p:spPr>
          <a:xfrm>
            <a:off x="2435937" y="704088"/>
            <a:ext cx="7320125" cy="841248"/>
          </a:xfrm>
        </p:spPr>
        <p:txBody>
          <a:bodyPr/>
          <a:lstStyle/>
          <a:p>
            <a:r>
              <a:rPr lang="en-US" dirty="0"/>
              <a:t>Schedule and Host the Meeting</a:t>
            </a:r>
          </a:p>
        </p:txBody>
      </p:sp>
      <p:sp>
        <p:nvSpPr>
          <p:cNvPr id="4" name="Rectangle 1">
            <a:extLst>
              <a:ext uri="{FF2B5EF4-FFF2-40B4-BE49-F238E27FC236}">
                <a16:creationId xmlns:a16="http://schemas.microsoft.com/office/drawing/2014/main" id="{E0D81628-6AAA-D310-8450-797FE4079D64}"/>
              </a:ext>
            </a:extLst>
          </p:cNvPr>
          <p:cNvSpPr>
            <a:spLocks noGrp="1" noChangeArrowheads="1"/>
          </p:cNvSpPr>
          <p:nvPr>
            <p:ph sz="quarter" idx="13"/>
          </p:nvPr>
        </p:nvSpPr>
        <p:spPr bwMode="auto">
          <a:xfrm>
            <a:off x="1206425" y="1414153"/>
            <a:ext cx="9779147"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rPr>
              <a:t>Open the App:</a:t>
            </a:r>
            <a:r>
              <a:rPr kumimoji="0" lang="en-US" altLang="en-US" sz="2800" b="0" i="0" u="none" strike="noStrike" cap="none" normalizeH="0" baseline="0" dirty="0">
                <a:ln>
                  <a:noFill/>
                </a:ln>
                <a:solidFill>
                  <a:schemeClr val="tx1"/>
                </a:solidFill>
                <a:effectLst/>
              </a:rPr>
              <a:t> Open program and log in.</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rPr>
              <a:t>Schedule:</a:t>
            </a:r>
            <a:r>
              <a:rPr kumimoji="0" lang="en-US" altLang="en-US" sz="2800" b="0" i="0" u="none" strike="noStrike" cap="none" normalizeH="0" baseline="0" dirty="0">
                <a:ln>
                  <a:noFill/>
                </a:ln>
                <a:solidFill>
                  <a:schemeClr val="tx1"/>
                </a:solidFill>
                <a:effectLst/>
              </a:rPr>
              <a:t> Click "Schedule" or "New Meeting" to set a time and date.</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rPr>
              <a:t>Invite Participants:</a:t>
            </a:r>
            <a:r>
              <a:rPr kumimoji="0" lang="en-US" altLang="en-US" sz="2800" b="0" i="0" u="none" strike="noStrike" cap="none" normalizeH="0" baseline="0" dirty="0">
                <a:ln>
                  <a:noFill/>
                </a:ln>
                <a:solidFill>
                  <a:schemeClr val="tx1"/>
                </a:solidFill>
                <a:effectLst/>
              </a:rPr>
              <a:t> Copy the meeting invite link and send it via email or messaging app. Don’t rely on app invites alone.</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rPr>
              <a:t>Security:</a:t>
            </a:r>
            <a:r>
              <a:rPr kumimoji="0" lang="en-US" altLang="en-US" sz="2800" b="0" i="0" u="none" strike="noStrike" cap="none" normalizeH="0" baseline="0" dirty="0">
                <a:ln>
                  <a:noFill/>
                </a:ln>
                <a:solidFill>
                  <a:schemeClr val="tx1"/>
                </a:solidFill>
                <a:effectLst/>
              </a:rPr>
              <a:t> Set a meeting password or use a "waiting room" to control who enters.</a:t>
            </a:r>
            <a:r>
              <a:rPr kumimoji="0" lang="en-US" altLang="en-US" sz="1400" b="0" i="0" u="none" strike="noStrike" cap="none" normalizeH="0" baseline="0" dirty="0">
                <a:ln>
                  <a:noFill/>
                </a:ln>
                <a:solidFill>
                  <a:schemeClr val="tx1"/>
                </a:solidFill>
                <a:effectLst/>
              </a:rPr>
              <a:t> </a:t>
            </a:r>
            <a:endParaRPr kumimoji="0" lang="en-US" altLang="en-US" sz="4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71307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0A8F5-310B-7470-8786-C1AF443D64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4D0C61-9179-7869-B78A-2C32128F7150}"/>
              </a:ext>
            </a:extLst>
          </p:cNvPr>
          <p:cNvSpPr>
            <a:spLocks noGrp="1"/>
          </p:cNvSpPr>
          <p:nvPr>
            <p:ph type="title"/>
          </p:nvPr>
        </p:nvSpPr>
        <p:spPr>
          <a:xfrm>
            <a:off x="2499945" y="718566"/>
            <a:ext cx="7192109" cy="658368"/>
          </a:xfrm>
        </p:spPr>
        <p:txBody>
          <a:bodyPr/>
          <a:lstStyle/>
          <a:p>
            <a:r>
              <a:rPr lang="en-US" dirty="0"/>
              <a:t>Join and Manage the Meeting</a:t>
            </a:r>
          </a:p>
        </p:txBody>
      </p:sp>
      <p:sp>
        <p:nvSpPr>
          <p:cNvPr id="4" name="Rectangle 1">
            <a:extLst>
              <a:ext uri="{FF2B5EF4-FFF2-40B4-BE49-F238E27FC236}">
                <a16:creationId xmlns:a16="http://schemas.microsoft.com/office/drawing/2014/main" id="{177A4F7F-984C-9AC4-87F3-71136D009A21}"/>
              </a:ext>
            </a:extLst>
          </p:cNvPr>
          <p:cNvSpPr>
            <a:spLocks noGrp="1" noChangeArrowheads="1"/>
          </p:cNvSpPr>
          <p:nvPr>
            <p:ph sz="quarter" idx="13"/>
          </p:nvPr>
        </p:nvSpPr>
        <p:spPr bwMode="auto">
          <a:xfrm>
            <a:off x="600175" y="1705451"/>
            <a:ext cx="10991648"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rPr>
              <a:t>Joining:</a:t>
            </a:r>
            <a:r>
              <a:rPr kumimoji="0" lang="en-US" altLang="en-US" sz="2800" b="0" i="0" u="none" strike="noStrike" cap="none" normalizeH="0" baseline="0" dirty="0">
                <a:ln>
                  <a:noFill/>
                </a:ln>
                <a:solidFill>
                  <a:schemeClr val="tx1"/>
                </a:solidFill>
                <a:effectLst/>
              </a:rPr>
              <a:t> Click the link provided in your email invite. Choose to join with computer audio and camera on.</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rPr>
              <a:t>Controls:</a:t>
            </a:r>
            <a:r>
              <a:rPr kumimoji="0" lang="en-US" altLang="en-US" sz="2800" b="0" i="0" u="none" strike="noStrike" cap="none" normalizeH="0" baseline="0" dirty="0">
                <a:ln>
                  <a:noFill/>
                </a:ln>
                <a:solidFill>
                  <a:schemeClr val="tx1"/>
                </a:solidFill>
                <a:effectLst/>
              </a:rPr>
              <a:t> Look at the bottom of the screen to find buttons to m</a:t>
            </a:r>
            <a:r>
              <a:rPr kumimoji="0" lang="en-US" altLang="en-US" sz="2800" i="0" u="none" strike="noStrike" cap="none" normalizeH="0" baseline="0" dirty="0">
                <a:ln>
                  <a:noFill/>
                </a:ln>
                <a:solidFill>
                  <a:schemeClr val="tx1"/>
                </a:solidFill>
                <a:effectLst/>
              </a:rPr>
              <a:t>ute your </a:t>
            </a:r>
            <a:r>
              <a:rPr kumimoji="0" lang="en-US" altLang="en-US" sz="2800" b="0" i="0" u="none" strike="noStrike" cap="none" normalizeH="0" baseline="0" dirty="0">
                <a:ln>
                  <a:noFill/>
                </a:ln>
                <a:solidFill>
                  <a:schemeClr val="tx1"/>
                </a:solidFill>
                <a:effectLst/>
              </a:rPr>
              <a:t>microphone and turn off your video.</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rPr>
              <a:t>Screen Sharing:</a:t>
            </a:r>
            <a:r>
              <a:rPr kumimoji="0" lang="en-US" altLang="en-US" sz="2800" b="0" i="0" u="none" strike="noStrike" cap="none" normalizeH="0" baseline="0" dirty="0">
                <a:ln>
                  <a:noFill/>
                </a:ln>
                <a:solidFill>
                  <a:schemeClr val="tx1"/>
                </a:solidFill>
                <a:effectLst/>
              </a:rPr>
              <a:t> Click the "Share Screen" button if you need to show documents or a presentation .</a:t>
            </a:r>
          </a:p>
        </p:txBody>
      </p:sp>
    </p:spTree>
    <p:extLst>
      <p:ext uri="{BB962C8B-B14F-4D97-AF65-F5344CB8AC3E}">
        <p14:creationId xmlns:p14="http://schemas.microsoft.com/office/powerpoint/2010/main" val="1952275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55ED-B11D-A27C-60D7-47B8EA2D90BA}"/>
              </a:ext>
            </a:extLst>
          </p:cNvPr>
          <p:cNvSpPr>
            <a:spLocks noGrp="1"/>
          </p:cNvSpPr>
          <p:nvPr>
            <p:ph type="title"/>
          </p:nvPr>
        </p:nvSpPr>
        <p:spPr>
          <a:xfrm>
            <a:off x="3542171" y="768096"/>
            <a:ext cx="3955133" cy="749808"/>
          </a:xfrm>
        </p:spPr>
        <p:txBody>
          <a:bodyPr/>
          <a:lstStyle/>
          <a:p>
            <a:r>
              <a:rPr lang="en-US" dirty="0"/>
              <a:t>Tips for Success</a:t>
            </a:r>
          </a:p>
        </p:txBody>
      </p:sp>
      <p:sp>
        <p:nvSpPr>
          <p:cNvPr id="4" name="Rectangle 1">
            <a:extLst>
              <a:ext uri="{FF2B5EF4-FFF2-40B4-BE49-F238E27FC236}">
                <a16:creationId xmlns:a16="http://schemas.microsoft.com/office/drawing/2014/main" id="{C31FBF30-B3D7-09A8-D528-54C238E27DE8}"/>
              </a:ext>
            </a:extLst>
          </p:cNvPr>
          <p:cNvSpPr>
            <a:spLocks noGrp="1" noChangeArrowheads="1"/>
          </p:cNvSpPr>
          <p:nvPr>
            <p:ph sz="quarter" idx="13"/>
          </p:nvPr>
        </p:nvSpPr>
        <p:spPr bwMode="auto">
          <a:xfrm>
            <a:off x="1116933" y="1506030"/>
            <a:ext cx="9958133"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rPr>
              <a:t>Practice:</a:t>
            </a:r>
            <a:r>
              <a:rPr kumimoji="0" lang="en-US" altLang="en-US" sz="2800" b="0" i="0" u="none" strike="noStrike" cap="none" normalizeH="0" baseline="0" dirty="0">
                <a:ln>
                  <a:noFill/>
                </a:ln>
                <a:solidFill>
                  <a:schemeClr val="tx1"/>
                </a:solidFill>
                <a:effectLst/>
              </a:rPr>
              <a:t> Do a test call with a friend to make sure your audio and video work.</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rPr>
              <a:t>Rules:</a:t>
            </a:r>
            <a:r>
              <a:rPr kumimoji="0" lang="en-US" altLang="en-US" sz="2800" b="0" i="0" u="none" strike="noStrike" cap="none" normalizeH="0" baseline="0" dirty="0">
                <a:ln>
                  <a:noFill/>
                </a:ln>
                <a:solidFill>
                  <a:schemeClr val="tx1"/>
                </a:solidFill>
                <a:effectLst/>
              </a:rPr>
              <a:t> Inform participants to mute themselves when they are not speaking to minimize noise.</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rPr>
              <a:t>Agenda:</a:t>
            </a:r>
            <a:r>
              <a:rPr kumimoji="0" lang="en-US" altLang="en-US" sz="2800" b="0" i="0" u="none" strike="noStrike" cap="none" normalizeH="0" baseline="0" dirty="0">
                <a:ln>
                  <a:noFill/>
                </a:ln>
                <a:solidFill>
                  <a:schemeClr val="tx1"/>
                </a:solidFill>
                <a:effectLst/>
              </a:rPr>
              <a:t> Create an agenda for the meeting to keep it focused.</a:t>
            </a:r>
          </a:p>
        </p:txBody>
      </p:sp>
    </p:spTree>
    <p:extLst>
      <p:ext uri="{BB962C8B-B14F-4D97-AF65-F5344CB8AC3E}">
        <p14:creationId xmlns:p14="http://schemas.microsoft.com/office/powerpoint/2010/main" val="4176901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D2EF2-AA0A-1E6F-B8F4-9888E49C1C2A}"/>
              </a:ext>
            </a:extLst>
          </p:cNvPr>
          <p:cNvSpPr>
            <a:spLocks noGrp="1"/>
          </p:cNvSpPr>
          <p:nvPr>
            <p:ph type="title"/>
          </p:nvPr>
        </p:nvSpPr>
        <p:spPr>
          <a:xfrm>
            <a:off x="3723922" y="639318"/>
            <a:ext cx="4019904" cy="646557"/>
          </a:xfrm>
        </p:spPr>
        <p:txBody>
          <a:bodyPr/>
          <a:lstStyle/>
          <a:p>
            <a:r>
              <a:rPr lang="en-US" dirty="0"/>
              <a:t>Tips for Success</a:t>
            </a:r>
          </a:p>
        </p:txBody>
      </p:sp>
      <p:sp>
        <p:nvSpPr>
          <p:cNvPr id="5" name="Content Placeholder 4">
            <a:extLst>
              <a:ext uri="{FF2B5EF4-FFF2-40B4-BE49-F238E27FC236}">
                <a16:creationId xmlns:a16="http://schemas.microsoft.com/office/drawing/2014/main" id="{EDF9D5E7-36CF-E5F7-613E-AA282648BE7B}"/>
              </a:ext>
            </a:extLst>
          </p:cNvPr>
          <p:cNvSpPr txBox="1">
            <a:spLocks noGrp="1"/>
          </p:cNvSpPr>
          <p:nvPr>
            <p:ph sz="quarter" idx="13"/>
          </p:nvPr>
        </p:nvSpPr>
        <p:spPr>
          <a:xfrm>
            <a:off x="1371600" y="1482725"/>
            <a:ext cx="9686925" cy="4827091"/>
          </a:xfrm>
          <a:prstGeom prst="rect">
            <a:avLst/>
          </a:prstGeom>
          <a:noFill/>
        </p:spPr>
        <p:txBody>
          <a:bodyPr wrap="square" rtlCol="0">
            <a:spAutoFit/>
          </a:bodyPr>
          <a:lstStyle/>
          <a:p>
            <a:r>
              <a:rPr lang="en-US" sz="2800" dirty="0"/>
              <a:t>As the Host, be early, stay late. </a:t>
            </a:r>
          </a:p>
          <a:p>
            <a:r>
              <a:rPr lang="en-US" sz="2800" dirty="0"/>
              <a:t>Don’t leave your attendees sitting in the waiting room. </a:t>
            </a:r>
          </a:p>
          <a:p>
            <a:r>
              <a:rPr lang="en-US" sz="2800" dirty="0"/>
              <a:t>Don’t ignore the chat, instead utilize the chat for questions and sidebar conversations. </a:t>
            </a:r>
          </a:p>
          <a:p>
            <a:r>
              <a:rPr lang="en-US" sz="2800" dirty="0"/>
              <a:t>If it’s a large meeting, have an assistant to help manage it, monitor chats, etc.</a:t>
            </a:r>
          </a:p>
          <a:p>
            <a:r>
              <a:rPr lang="en-US" sz="2800" dirty="0"/>
              <a:t>Practice, practice, practice….</a:t>
            </a:r>
          </a:p>
          <a:p>
            <a:endParaRPr lang="en-US" sz="2800" dirty="0"/>
          </a:p>
        </p:txBody>
      </p:sp>
    </p:spTree>
    <p:extLst>
      <p:ext uri="{BB962C8B-B14F-4D97-AF65-F5344CB8AC3E}">
        <p14:creationId xmlns:p14="http://schemas.microsoft.com/office/powerpoint/2010/main" val="1061696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B428556-7CFE-7C90-DCBB-37B1D1814978}"/>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497012" y="512210"/>
            <a:ext cx="9197975" cy="2396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84CDAFA-E1C6-A9AA-700E-E4C510995FAA}"/>
              </a:ext>
            </a:extLst>
          </p:cNvPr>
          <p:cNvPicPr>
            <a:picLocks noChangeAspect="1"/>
          </p:cNvPicPr>
          <p:nvPr/>
        </p:nvPicPr>
        <p:blipFill>
          <a:blip r:embed="rId3"/>
          <a:stretch>
            <a:fillRect/>
          </a:stretch>
        </p:blipFill>
        <p:spPr>
          <a:xfrm>
            <a:off x="1501422" y="3620816"/>
            <a:ext cx="9193565" cy="2395936"/>
          </a:xfrm>
          <a:prstGeom prst="rect">
            <a:avLst/>
          </a:prstGeom>
        </p:spPr>
      </p:pic>
    </p:spTree>
    <p:extLst>
      <p:ext uri="{BB962C8B-B14F-4D97-AF65-F5344CB8AC3E}">
        <p14:creationId xmlns:p14="http://schemas.microsoft.com/office/powerpoint/2010/main" val="419344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28DB5-EBFC-72E2-8C64-3DC33FA2A36B}"/>
              </a:ext>
            </a:extLst>
          </p:cNvPr>
          <p:cNvSpPr>
            <a:spLocks noGrp="1"/>
          </p:cNvSpPr>
          <p:nvPr>
            <p:ph type="title"/>
          </p:nvPr>
        </p:nvSpPr>
        <p:spPr>
          <a:xfrm>
            <a:off x="433987" y="530352"/>
            <a:ext cx="3973421" cy="6126480"/>
          </a:xfrm>
        </p:spPr>
        <p:txBody>
          <a:bodyPr anchor="t">
            <a:normAutofit fontScale="90000"/>
          </a:bodyPr>
          <a:lstStyle/>
          <a:p>
            <a:r>
              <a:rPr lang="en-US" dirty="0"/>
              <a:t>Online Options</a:t>
            </a:r>
            <a:br>
              <a:rPr lang="en-US" dirty="0"/>
            </a:br>
            <a:r>
              <a:rPr lang="en-US" sz="2700" b="0" dirty="0"/>
              <a:t>Virtual or online meetings, facilitated by the technology available became more popular in 2020. </a:t>
            </a:r>
            <a:br>
              <a:rPr lang="en-US" sz="2700" b="0" dirty="0"/>
            </a:br>
            <a:br>
              <a:rPr lang="en-US" sz="2700" b="0" dirty="0"/>
            </a:br>
            <a:r>
              <a:rPr lang="en-US" sz="2700" b="0" dirty="0"/>
              <a:t>Their specific purposes such as team sessions, interactive workshops, or large-scale presentations and the video conferencing, audio-only calls, webinars, and hybrid meeting options continue their growth</a:t>
            </a:r>
            <a:endParaRPr lang="en-US" b="0" dirty="0"/>
          </a:p>
        </p:txBody>
      </p:sp>
      <p:graphicFrame>
        <p:nvGraphicFramePr>
          <p:cNvPr id="6" name="Table 5">
            <a:extLst>
              <a:ext uri="{FF2B5EF4-FFF2-40B4-BE49-F238E27FC236}">
                <a16:creationId xmlns:a16="http://schemas.microsoft.com/office/drawing/2014/main" id="{8DC46CB6-4B55-042E-C7E2-0AC133133EEC}"/>
              </a:ext>
            </a:extLst>
          </p:cNvPr>
          <p:cNvGraphicFramePr>
            <a:graphicFrameLocks noGrp="1"/>
          </p:cNvGraphicFramePr>
          <p:nvPr>
            <p:extLst>
              <p:ext uri="{D42A27DB-BD31-4B8C-83A1-F6EECF244321}">
                <p14:modId xmlns:p14="http://schemas.microsoft.com/office/powerpoint/2010/main" val="25912214"/>
              </p:ext>
              <p:ext uri="{E7BDC344-281C-4309-B0C6-D0EE65EED2A8}">
                <p202:designPr xmlns:p202="http://schemas.microsoft.com/office/powerpoint/2020/02/main">
                  <p202:designTagLst>
                    <p202:designTag name="ARCH:1:CLS" val="StackedSequentialContentTable"/>
                  </p202:designTagLst>
                </p202:designPr>
              </p:ext>
            </p:extLst>
          </p:nvPr>
        </p:nvGraphicFramePr>
        <p:xfrm>
          <a:off x="4910328" y="1024128"/>
          <a:ext cx="6333681" cy="5108500"/>
        </p:xfrm>
        <a:graphic>
          <a:graphicData uri="http://schemas.openxmlformats.org/drawingml/2006/table">
            <a:tbl>
              <a:tblPr bandRow="1">
                <a:noFill/>
                <a:tableStyleId>{5C22544A-7EE6-4342-B048-85BDC9FD1C3A}</a:tableStyleId>
              </a:tblPr>
              <a:tblGrid>
                <a:gridCol w="958958">
                  <a:extLst>
                    <a:ext uri="{9D8B030D-6E8A-4147-A177-3AD203B41FA5}">
                      <a16:colId xmlns:a16="http://schemas.microsoft.com/office/drawing/2014/main" val="2929281139"/>
                    </a:ext>
                  </a:extLst>
                </a:gridCol>
                <a:gridCol w="5374723">
                  <a:extLst>
                    <a:ext uri="{9D8B030D-6E8A-4147-A177-3AD203B41FA5}">
                      <a16:colId xmlns:a16="http://schemas.microsoft.com/office/drawing/2014/main" val="743461055"/>
                    </a:ext>
                  </a:extLst>
                </a:gridCol>
              </a:tblGrid>
              <a:tr h="738660">
                <a:tc>
                  <a:txBody>
                    <a:bodyPr/>
                    <a:lstStyle/>
                    <a:p>
                      <a:pPr algn="ctr">
                        <a:buNone/>
                      </a:pPr>
                      <a:r>
                        <a:rPr lang="en-US" sz="4000" b="1" cap="none" spc="0">
                          <a:solidFill>
                            <a:schemeClr val="accent1"/>
                          </a:solidFill>
                          <a:effectLst/>
                        </a:rPr>
                        <a:t>1</a:t>
                      </a:r>
                    </a:p>
                  </a:txBody>
                  <a:tcPr marL="84130" marR="84130" marT="84130" marB="84130"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rPr>
                        <a:t>Zoom</a:t>
                      </a:r>
                      <a:br>
                        <a:rPr lang="en-US" sz="2400" b="0" cap="none" spc="0" dirty="0">
                          <a:solidFill>
                            <a:schemeClr val="tx1"/>
                          </a:solidFill>
                        </a:rPr>
                      </a:br>
                      <a:r>
                        <a:rPr lang="en-US" sz="2400" b="0" cap="none" spc="0" dirty="0">
                          <a:solidFill>
                            <a:schemeClr val="tx1"/>
                          </a:solidFill>
                        </a:rPr>
                        <a:t>The top choice until…</a:t>
                      </a:r>
                    </a:p>
                  </a:txBody>
                  <a:tcPr marL="84130" marR="84130" marT="84130" marB="84130"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97060455"/>
                  </a:ext>
                </a:extLst>
              </a:tr>
              <a:tr h="937898">
                <a:tc>
                  <a:txBody>
                    <a:bodyPr/>
                    <a:lstStyle/>
                    <a:p>
                      <a:pPr algn="ctr">
                        <a:buNone/>
                      </a:pPr>
                      <a:r>
                        <a:rPr lang="en-US" sz="4000" b="1" cap="none" spc="0">
                          <a:solidFill>
                            <a:schemeClr val="accent1"/>
                          </a:solidFill>
                          <a:effectLst/>
                        </a:rPr>
                        <a:t>2</a:t>
                      </a:r>
                    </a:p>
                  </a:txBody>
                  <a:tcPr marL="84130" marR="84130" marT="84130" marB="84130"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rPr>
                        <a:t>Microsoft Teams</a:t>
                      </a:r>
                      <a:br>
                        <a:rPr lang="en-US" sz="2400" b="0" cap="none" spc="0" dirty="0">
                          <a:solidFill>
                            <a:schemeClr val="tx1"/>
                          </a:solidFill>
                        </a:rPr>
                      </a:br>
                      <a:r>
                        <a:rPr lang="en-US" sz="2400" b="0" cap="none" spc="0" dirty="0">
                          <a:solidFill>
                            <a:schemeClr val="tx1"/>
                          </a:solidFill>
                        </a:rPr>
                        <a:t>T</a:t>
                      </a:r>
                      <a:r>
                        <a:rPr lang="en-US" sz="2400" dirty="0"/>
                        <a:t>hat Swiss Army knife you didn't know you needed until you tried it</a:t>
                      </a:r>
                      <a:endParaRPr lang="en-US" sz="2400" b="0" cap="none" spc="0" dirty="0">
                        <a:solidFill>
                          <a:schemeClr val="tx1"/>
                        </a:solidFill>
                      </a:endParaRPr>
                    </a:p>
                  </a:txBody>
                  <a:tcPr marL="84130" marR="84130" marT="84130" marB="84130"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071832677"/>
                  </a:ext>
                </a:extLst>
              </a:tr>
              <a:tr h="738660">
                <a:tc>
                  <a:txBody>
                    <a:bodyPr/>
                    <a:lstStyle/>
                    <a:p>
                      <a:pPr algn="ctr">
                        <a:buNone/>
                      </a:pPr>
                      <a:r>
                        <a:rPr lang="en-US" sz="4000" b="1" cap="none" spc="0">
                          <a:solidFill>
                            <a:schemeClr val="accent1"/>
                          </a:solidFill>
                          <a:effectLst/>
                        </a:rPr>
                        <a:t>3</a:t>
                      </a:r>
                    </a:p>
                  </a:txBody>
                  <a:tcPr marL="84130" marR="84130" marT="84130" marB="84130"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rPr>
                        <a:t>Google Meet</a:t>
                      </a:r>
                      <a:br>
                        <a:rPr lang="en-US" sz="2400" b="0" cap="none" spc="0" dirty="0">
                          <a:solidFill>
                            <a:schemeClr val="tx1"/>
                          </a:solidFill>
                        </a:rPr>
                      </a:br>
                      <a:r>
                        <a:rPr lang="en-US" sz="2400" b="0" cap="none" spc="0" dirty="0">
                          <a:solidFill>
                            <a:schemeClr val="tx1"/>
                          </a:solidFill>
                        </a:rPr>
                        <a:t>H</a:t>
                      </a:r>
                      <a:r>
                        <a:rPr lang="en-US" sz="2400" dirty="0"/>
                        <a:t>ow good it's becoming is suspect</a:t>
                      </a:r>
                      <a:endParaRPr lang="en-US" sz="2400" b="0" cap="none" spc="0" dirty="0">
                        <a:solidFill>
                          <a:schemeClr val="tx1"/>
                        </a:solidFill>
                      </a:endParaRPr>
                    </a:p>
                  </a:txBody>
                  <a:tcPr marL="84130" marR="84130" marT="84130" marB="84130"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743317731"/>
                  </a:ext>
                </a:extLst>
              </a:tr>
              <a:tr h="738660">
                <a:tc>
                  <a:txBody>
                    <a:bodyPr/>
                    <a:lstStyle/>
                    <a:p>
                      <a:pPr algn="ctr">
                        <a:buNone/>
                      </a:pPr>
                      <a:r>
                        <a:rPr lang="en-US" sz="4000" b="1" cap="none" spc="0">
                          <a:solidFill>
                            <a:schemeClr val="accent1"/>
                          </a:solidFill>
                          <a:effectLst/>
                        </a:rPr>
                        <a:t>4</a:t>
                      </a:r>
                    </a:p>
                  </a:txBody>
                  <a:tcPr marL="84130" marR="84130" marT="84130" marB="84130"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err="1">
                          <a:solidFill>
                            <a:schemeClr val="tx1"/>
                          </a:solidFill>
                        </a:rPr>
                        <a:t>WebEx</a:t>
                      </a:r>
                      <a:br>
                        <a:rPr lang="en-US" sz="2400" b="0" cap="none" spc="0" dirty="0">
                          <a:solidFill>
                            <a:schemeClr val="tx1"/>
                          </a:solidFill>
                        </a:rPr>
                      </a:br>
                      <a:r>
                        <a:rPr lang="en-US" sz="2400" b="0" cap="none" spc="0" dirty="0">
                          <a:solidFill>
                            <a:schemeClr val="tx1"/>
                          </a:solidFill>
                        </a:rPr>
                        <a:t>The OG of online, still considered for large or secure meetings</a:t>
                      </a:r>
                    </a:p>
                  </a:txBody>
                  <a:tcPr marL="84130" marR="84130" marT="84130" marB="84130"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649421587"/>
                  </a:ext>
                </a:extLst>
              </a:tr>
              <a:tr h="738660">
                <a:tc>
                  <a:txBody>
                    <a:bodyPr/>
                    <a:lstStyle/>
                    <a:p>
                      <a:pPr algn="ctr">
                        <a:buNone/>
                      </a:pPr>
                      <a:r>
                        <a:rPr lang="en-US" sz="4000" b="1" cap="none" spc="0" dirty="0">
                          <a:solidFill>
                            <a:schemeClr val="accent1"/>
                          </a:solidFill>
                          <a:effectLst/>
                        </a:rPr>
                        <a:t>5</a:t>
                      </a:r>
                    </a:p>
                  </a:txBody>
                  <a:tcPr marL="84130" marR="84130" marT="84130" marB="84130"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rPr>
                        <a:t>Everyone else…</a:t>
                      </a:r>
                    </a:p>
                  </a:txBody>
                  <a:tcPr marL="84130" marR="84130" marT="84130" marB="84130"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221412907"/>
                  </a:ext>
                </a:extLst>
              </a:tr>
            </a:tbl>
          </a:graphicData>
        </a:graphic>
      </p:graphicFrame>
    </p:spTree>
    <p:extLst>
      <p:ext uri="{BB962C8B-B14F-4D97-AF65-F5344CB8AC3E}">
        <p14:creationId xmlns:p14="http://schemas.microsoft.com/office/powerpoint/2010/main" val="349445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4DA33-94A0-4CC0-2036-C1F5727AB027}"/>
              </a:ext>
            </a:extLst>
          </p:cNvPr>
          <p:cNvSpPr>
            <a:spLocks noGrp="1"/>
          </p:cNvSpPr>
          <p:nvPr>
            <p:ph type="title"/>
          </p:nvPr>
        </p:nvSpPr>
        <p:spPr>
          <a:xfrm>
            <a:off x="2147901" y="594360"/>
            <a:ext cx="7896197" cy="649224"/>
          </a:xfrm>
        </p:spPr>
        <p:txBody>
          <a:bodyPr/>
          <a:lstStyle/>
          <a:p>
            <a:r>
              <a:rPr lang="en-US" dirty="0"/>
              <a:t>Primary Types of Virtual Meetings </a:t>
            </a:r>
          </a:p>
        </p:txBody>
      </p:sp>
      <p:sp>
        <p:nvSpPr>
          <p:cNvPr id="4" name="Rectangle 1">
            <a:extLst>
              <a:ext uri="{FF2B5EF4-FFF2-40B4-BE49-F238E27FC236}">
                <a16:creationId xmlns:a16="http://schemas.microsoft.com/office/drawing/2014/main" id="{284BD658-589F-3051-189C-E075D8A8B043}"/>
              </a:ext>
            </a:extLst>
          </p:cNvPr>
          <p:cNvSpPr>
            <a:spLocks noGrp="1" noChangeArrowheads="1"/>
          </p:cNvSpPr>
          <p:nvPr>
            <p:ph sz="quarter" idx="13"/>
          </p:nvPr>
        </p:nvSpPr>
        <p:spPr bwMode="auto">
          <a:xfrm>
            <a:off x="557403" y="1316221"/>
            <a:ext cx="1131175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Video Conferencing:</a:t>
            </a:r>
            <a:r>
              <a:rPr kumimoji="0" lang="en-US" altLang="en-US" sz="1800" b="0" i="0" u="none" strike="noStrike" cap="none" normalizeH="0" baseline="0" dirty="0">
                <a:ln>
                  <a:noFill/>
                </a:ln>
                <a:solidFill>
                  <a:schemeClr val="tx1"/>
                </a:solidFill>
                <a:effectLst/>
                <a:latin typeface="Arial" panose="020B0604020202020204" pitchFamily="34" charset="0"/>
              </a:rPr>
              <a:t> These meetings utilize cameras for face-to-face interaction, allowing participants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to see body language and facial expressions, which is ideal for relationship building and team discussions.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Web Conferencing:</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Focused on collaboration, these meetings involve screen sharing, whiteboarding, and, in some cases,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video. They are often used for training, project collaboration, and presentations.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Audio-Only (Teleconferencing):</a:t>
            </a:r>
            <a:r>
              <a:rPr kumimoji="0" lang="en-US" altLang="en-US" sz="1800" b="0" i="0" u="none" strike="noStrike" cap="none" normalizeH="0" baseline="0" dirty="0">
                <a:ln>
                  <a:noFill/>
                </a:ln>
                <a:solidFill>
                  <a:schemeClr val="tx1"/>
                </a:solidFill>
                <a:effectLst/>
                <a:latin typeface="Arial" panose="020B0604020202020204" pitchFamily="34" charset="0"/>
              </a:rPr>
              <a:t> These are voice-only calls, often suitable for quick updates, casual</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check-ins, or when participants cannot be on camera. These are commonly accessed by dialing in via phone.</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Webinars:</a:t>
            </a:r>
            <a:r>
              <a:rPr kumimoji="0" lang="en-US" altLang="en-US" sz="1800" b="0" i="0" u="none" strike="noStrike" cap="none" normalizeH="0" baseline="0" dirty="0">
                <a:ln>
                  <a:noFill/>
                </a:ln>
                <a:solidFill>
                  <a:schemeClr val="tx1"/>
                </a:solidFill>
                <a:effectLst/>
                <a:latin typeface="Arial" panose="020B0604020202020204" pitchFamily="34" charset="0"/>
              </a:rPr>
              <a:t> Designed for a one-to-many format, these are often educational or promotional. Only the</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presenter and presented content (or panelists) is visible, while the audience participates in a passive way </a:t>
            </a:r>
          </a:p>
        </p:txBody>
      </p:sp>
    </p:spTree>
    <p:extLst>
      <p:ext uri="{BB962C8B-B14F-4D97-AF65-F5344CB8AC3E}">
        <p14:creationId xmlns:p14="http://schemas.microsoft.com/office/powerpoint/2010/main" val="427424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BECE-80D8-9843-7DE3-D84D1ABAF24C}"/>
              </a:ext>
            </a:extLst>
          </p:cNvPr>
          <p:cNvSpPr>
            <a:spLocks noGrp="1"/>
          </p:cNvSpPr>
          <p:nvPr>
            <p:ph type="title"/>
          </p:nvPr>
        </p:nvSpPr>
        <p:spPr>
          <a:xfrm>
            <a:off x="2854745" y="768858"/>
            <a:ext cx="6482510" cy="557784"/>
          </a:xfrm>
        </p:spPr>
        <p:txBody>
          <a:bodyPr>
            <a:normAutofit fontScale="90000"/>
          </a:bodyPr>
          <a:lstStyle/>
          <a:p>
            <a:r>
              <a:rPr lang="en-US" dirty="0"/>
              <a:t>Most Common Features Used</a:t>
            </a:r>
            <a:br>
              <a:rPr lang="en-US" dirty="0"/>
            </a:br>
            <a:endParaRPr lang="en-US" dirty="0"/>
          </a:p>
        </p:txBody>
      </p:sp>
      <p:sp>
        <p:nvSpPr>
          <p:cNvPr id="3" name="Content Placeholder 2">
            <a:extLst>
              <a:ext uri="{FF2B5EF4-FFF2-40B4-BE49-F238E27FC236}">
                <a16:creationId xmlns:a16="http://schemas.microsoft.com/office/drawing/2014/main" id="{6679ADFF-CCE5-9AE4-7E97-2FDA600ACFF5}"/>
              </a:ext>
            </a:extLst>
          </p:cNvPr>
          <p:cNvSpPr>
            <a:spLocks noGrp="1"/>
          </p:cNvSpPr>
          <p:nvPr>
            <p:ph sz="quarter" idx="13"/>
          </p:nvPr>
        </p:nvSpPr>
        <p:spPr>
          <a:xfrm>
            <a:off x="1371600" y="1664970"/>
            <a:ext cx="9838944" cy="2861310"/>
          </a:xfrm>
        </p:spPr>
        <p:txBody>
          <a:bodyPr>
            <a:normAutofit lnSpcReduction="10000"/>
          </a:bodyPr>
          <a:lstStyle/>
          <a:p>
            <a:endParaRPr lang="en-US" dirty="0"/>
          </a:p>
          <a:p>
            <a:r>
              <a:rPr lang="en-US" dirty="0"/>
              <a:t>    Screen Sharing: Sharing your screen for presentations among attendees.</a:t>
            </a:r>
          </a:p>
          <a:p>
            <a:r>
              <a:rPr lang="en-US" dirty="0"/>
              <a:t>    Recording: Automatic capture of the meeting video and audio for sharing.</a:t>
            </a:r>
          </a:p>
          <a:p>
            <a:r>
              <a:rPr lang="en-US" dirty="0"/>
              <a:t>    Transcription: Automatic capture of the meeting notes.</a:t>
            </a:r>
          </a:p>
          <a:p>
            <a:r>
              <a:rPr lang="en-US" dirty="0"/>
              <a:t>    Breakout Rooms: Dividing attendees into smaller work groups.</a:t>
            </a:r>
          </a:p>
          <a:p>
            <a:r>
              <a:rPr lang="en-US" dirty="0"/>
              <a:t>    Whiteboard: Freehand drawing of examples</a:t>
            </a:r>
          </a:p>
        </p:txBody>
      </p:sp>
    </p:spTree>
    <p:extLst>
      <p:ext uri="{BB962C8B-B14F-4D97-AF65-F5344CB8AC3E}">
        <p14:creationId xmlns:p14="http://schemas.microsoft.com/office/powerpoint/2010/main" val="59193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BE277-77EF-C01F-DD14-2196735E23E4}"/>
              </a:ext>
            </a:extLst>
          </p:cNvPr>
          <p:cNvSpPr>
            <a:spLocks noGrp="1"/>
          </p:cNvSpPr>
          <p:nvPr>
            <p:ph type="title"/>
          </p:nvPr>
        </p:nvSpPr>
        <p:spPr>
          <a:xfrm>
            <a:off x="2541093" y="813816"/>
            <a:ext cx="7109813" cy="621792"/>
          </a:xfrm>
        </p:spPr>
        <p:txBody>
          <a:bodyPr/>
          <a:lstStyle/>
          <a:p>
            <a:r>
              <a:rPr lang="en-US" dirty="0"/>
              <a:t>The 5 Ps of Effective Meetings</a:t>
            </a:r>
          </a:p>
        </p:txBody>
      </p:sp>
      <p:sp>
        <p:nvSpPr>
          <p:cNvPr id="3" name="Content Placeholder 2">
            <a:extLst>
              <a:ext uri="{FF2B5EF4-FFF2-40B4-BE49-F238E27FC236}">
                <a16:creationId xmlns:a16="http://schemas.microsoft.com/office/drawing/2014/main" id="{41EB8F99-8816-88A2-7A11-8156CC63B96C}"/>
              </a:ext>
            </a:extLst>
          </p:cNvPr>
          <p:cNvSpPr>
            <a:spLocks noGrp="1"/>
          </p:cNvSpPr>
          <p:nvPr>
            <p:ph sz="quarter" idx="13"/>
          </p:nvPr>
        </p:nvSpPr>
        <p:spPr>
          <a:xfrm>
            <a:off x="1581912" y="1773936"/>
            <a:ext cx="8894001" cy="4036314"/>
          </a:xfrm>
        </p:spPr>
        <p:txBody>
          <a:bodyPr/>
          <a:lstStyle/>
          <a:p>
            <a:r>
              <a:rPr lang="en-US" b="1" dirty="0"/>
              <a:t>Purpose: </a:t>
            </a:r>
            <a:r>
              <a:rPr lang="en-US" dirty="0"/>
              <a:t>Why are you holding the meeting? What is the goal?</a:t>
            </a:r>
            <a:endParaRPr lang="en-US" b="1" dirty="0"/>
          </a:p>
          <a:p>
            <a:r>
              <a:rPr lang="en-US" b="1" dirty="0"/>
              <a:t>Participants: </a:t>
            </a:r>
            <a:r>
              <a:rPr lang="en-US" dirty="0"/>
              <a:t>Invite the right people needed to reach the decision, including key decision-makers.</a:t>
            </a:r>
            <a:endParaRPr lang="en-US" b="1" dirty="0"/>
          </a:p>
          <a:p>
            <a:r>
              <a:rPr lang="en-US" b="1" dirty="0"/>
              <a:t>Plan/Preparation: </a:t>
            </a:r>
            <a:r>
              <a:rPr lang="en-US" dirty="0"/>
              <a:t>Create the agenda and send it out, along with any necessary pre-reading material.</a:t>
            </a:r>
            <a:endParaRPr lang="en-US" b="1" dirty="0"/>
          </a:p>
          <a:p>
            <a:r>
              <a:rPr lang="en-US" b="1" dirty="0"/>
              <a:t>Process: </a:t>
            </a:r>
            <a:r>
              <a:rPr lang="en-US" dirty="0"/>
              <a:t>How is the meeting structured, facilitated, and managed regarding time.</a:t>
            </a:r>
            <a:endParaRPr lang="en-US" b="1" dirty="0"/>
          </a:p>
          <a:p>
            <a:r>
              <a:rPr lang="en-US" b="1" dirty="0"/>
              <a:t>Payoff: </a:t>
            </a:r>
            <a:r>
              <a:rPr lang="en-US" dirty="0"/>
              <a:t>The tangible result or actionable outcome of the meeting.</a:t>
            </a:r>
          </a:p>
        </p:txBody>
      </p:sp>
    </p:spTree>
    <p:extLst>
      <p:ext uri="{BB962C8B-B14F-4D97-AF65-F5344CB8AC3E}">
        <p14:creationId xmlns:p14="http://schemas.microsoft.com/office/powerpoint/2010/main" val="391209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43DF3-CC45-2006-0194-715313AACCA9}"/>
              </a:ext>
            </a:extLst>
          </p:cNvPr>
          <p:cNvSpPr>
            <a:spLocks noGrp="1"/>
          </p:cNvSpPr>
          <p:nvPr>
            <p:ph type="title"/>
          </p:nvPr>
        </p:nvSpPr>
        <p:spPr>
          <a:xfrm>
            <a:off x="1965021" y="612648"/>
            <a:ext cx="8261957" cy="594360"/>
          </a:xfrm>
        </p:spPr>
        <p:txBody>
          <a:bodyPr>
            <a:normAutofit fontScale="90000"/>
          </a:bodyPr>
          <a:lstStyle/>
          <a:p>
            <a:r>
              <a:rPr lang="en-US" dirty="0"/>
              <a:t>The Four Essential Types Of Meetings</a:t>
            </a:r>
          </a:p>
        </p:txBody>
      </p:sp>
      <p:sp>
        <p:nvSpPr>
          <p:cNvPr id="3" name="Content Placeholder 2">
            <a:extLst>
              <a:ext uri="{FF2B5EF4-FFF2-40B4-BE49-F238E27FC236}">
                <a16:creationId xmlns:a16="http://schemas.microsoft.com/office/drawing/2014/main" id="{BC372F9E-0DB3-E1C1-FBAC-343D82F7E6A8}"/>
              </a:ext>
            </a:extLst>
          </p:cNvPr>
          <p:cNvSpPr>
            <a:spLocks noGrp="1"/>
          </p:cNvSpPr>
          <p:nvPr>
            <p:ph sz="quarter" idx="13"/>
          </p:nvPr>
        </p:nvSpPr>
        <p:spPr>
          <a:xfrm>
            <a:off x="911352" y="1751838"/>
            <a:ext cx="10369296" cy="2134362"/>
          </a:xfrm>
        </p:spPr>
        <p:txBody>
          <a:bodyPr/>
          <a:lstStyle/>
          <a:p>
            <a:pPr marL="0" indent="0" algn="ctr">
              <a:buNone/>
            </a:pPr>
            <a:r>
              <a:rPr lang="en-US" b="1" dirty="0"/>
              <a:t>The Daily Check-in </a:t>
            </a:r>
            <a:r>
              <a:rPr lang="en-US" dirty="0"/>
              <a:t>(10–15 Minutes max) </a:t>
            </a:r>
          </a:p>
          <a:p>
            <a:r>
              <a:rPr lang="en-US" b="1" dirty="0"/>
              <a:t>Purpose:</a:t>
            </a:r>
            <a:r>
              <a:rPr lang="en-US" dirty="0"/>
              <a:t> To share daily agendas, coordinate activities, and address small blockers.</a:t>
            </a:r>
          </a:p>
          <a:p>
            <a:r>
              <a:rPr lang="en-US" b="1" dirty="0"/>
              <a:t>Focus:</a:t>
            </a:r>
            <a:r>
              <a:rPr lang="en-US" dirty="0"/>
              <a:t> Immediate action, not deep problem-solving.</a:t>
            </a:r>
          </a:p>
          <a:p>
            <a:r>
              <a:rPr lang="en-US" b="1" dirty="0"/>
              <a:t>Best for:</a:t>
            </a:r>
            <a:r>
              <a:rPr lang="en-US" dirty="0"/>
              <a:t> Ensuring team members are aligned at the start of the day</a:t>
            </a:r>
          </a:p>
          <a:p>
            <a:endParaRPr lang="en-US" dirty="0"/>
          </a:p>
        </p:txBody>
      </p:sp>
      <p:sp>
        <p:nvSpPr>
          <p:cNvPr id="7" name="TextBox 6">
            <a:extLst>
              <a:ext uri="{FF2B5EF4-FFF2-40B4-BE49-F238E27FC236}">
                <a16:creationId xmlns:a16="http://schemas.microsoft.com/office/drawing/2014/main" id="{7485AF4C-22BD-5664-B5F0-CDB845D75338}"/>
              </a:ext>
            </a:extLst>
          </p:cNvPr>
          <p:cNvSpPr txBox="1"/>
          <p:nvPr/>
        </p:nvSpPr>
        <p:spPr>
          <a:xfrm>
            <a:off x="911352" y="3977640"/>
            <a:ext cx="10369296" cy="2195088"/>
          </a:xfrm>
          <a:prstGeom prst="rect">
            <a:avLst/>
          </a:prstGeom>
          <a:noFill/>
        </p:spPr>
        <p:txBody>
          <a:bodyPr wrap="square">
            <a:spAutoFit/>
          </a:bodyPr>
          <a:lstStyle/>
          <a:p>
            <a:pPr algn="ctr"/>
            <a:r>
              <a:rPr lang="en-US" sz="2000" b="1" dirty="0"/>
              <a:t>The Weekly Tactical Meeting </a:t>
            </a:r>
            <a:r>
              <a:rPr lang="en-US" sz="2000" dirty="0"/>
              <a:t>(45–90 Minutes) </a:t>
            </a:r>
          </a:p>
          <a:p>
            <a:pPr marL="285750" indent="-285750">
              <a:lnSpc>
                <a:spcPct val="150000"/>
              </a:lnSpc>
              <a:buFont typeface="Arial" panose="020B0604020202020204" pitchFamily="34" charset="0"/>
              <a:buChar char="•"/>
            </a:pPr>
            <a:r>
              <a:rPr lang="en-US" sz="2000" b="1" dirty="0"/>
              <a:t>Purpose:</a:t>
            </a:r>
            <a:r>
              <a:rPr lang="en-US" sz="2000" dirty="0"/>
              <a:t> To review key metrics, discuss progress on weekly goals, and resolve tactical roadblocks.</a:t>
            </a:r>
          </a:p>
          <a:p>
            <a:pPr marL="285750" indent="-285750">
              <a:lnSpc>
                <a:spcPct val="150000"/>
              </a:lnSpc>
              <a:buFont typeface="Arial" panose="020B0604020202020204" pitchFamily="34" charset="0"/>
              <a:buChar char="•"/>
            </a:pPr>
            <a:r>
              <a:rPr lang="en-US" sz="2000" b="1" dirty="0"/>
              <a:t>Focus:</a:t>
            </a:r>
            <a:r>
              <a:rPr lang="en-US" sz="2000" dirty="0"/>
              <a:t> Execution, coordination, and short-term objectives.</a:t>
            </a:r>
          </a:p>
          <a:p>
            <a:pPr marL="285750" indent="-285750">
              <a:lnSpc>
                <a:spcPct val="150000"/>
              </a:lnSpc>
              <a:buFont typeface="Arial" panose="020B0604020202020204" pitchFamily="34" charset="0"/>
              <a:buChar char="•"/>
            </a:pPr>
            <a:r>
              <a:rPr lang="en-US" sz="2000" b="1" dirty="0"/>
              <a:t>Best for: </a:t>
            </a:r>
            <a:r>
              <a:rPr lang="en-US" sz="2000" dirty="0"/>
              <a:t>Keeping projects on track and clearing hurdles.</a:t>
            </a:r>
          </a:p>
        </p:txBody>
      </p:sp>
    </p:spTree>
    <p:extLst>
      <p:ext uri="{BB962C8B-B14F-4D97-AF65-F5344CB8AC3E}">
        <p14:creationId xmlns:p14="http://schemas.microsoft.com/office/powerpoint/2010/main" val="2730070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33044-2F52-001C-6750-D4FF451D7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2FFA31-DAC5-64AC-4ECC-8A4B9439D2EA}"/>
              </a:ext>
            </a:extLst>
          </p:cNvPr>
          <p:cNvSpPr>
            <a:spLocks noGrp="1"/>
          </p:cNvSpPr>
          <p:nvPr>
            <p:ph type="title"/>
          </p:nvPr>
        </p:nvSpPr>
        <p:spPr>
          <a:xfrm>
            <a:off x="1965021" y="612648"/>
            <a:ext cx="8261957" cy="594360"/>
          </a:xfrm>
        </p:spPr>
        <p:txBody>
          <a:bodyPr>
            <a:normAutofit fontScale="90000"/>
          </a:bodyPr>
          <a:lstStyle/>
          <a:p>
            <a:r>
              <a:rPr lang="en-US" dirty="0"/>
              <a:t>The Four Essential Types Of Meetings</a:t>
            </a:r>
          </a:p>
        </p:txBody>
      </p:sp>
      <p:sp>
        <p:nvSpPr>
          <p:cNvPr id="3" name="Content Placeholder 2">
            <a:extLst>
              <a:ext uri="{FF2B5EF4-FFF2-40B4-BE49-F238E27FC236}">
                <a16:creationId xmlns:a16="http://schemas.microsoft.com/office/drawing/2014/main" id="{ADE21423-0296-9671-DA82-084219F8C700}"/>
              </a:ext>
            </a:extLst>
          </p:cNvPr>
          <p:cNvSpPr>
            <a:spLocks noGrp="1"/>
          </p:cNvSpPr>
          <p:nvPr>
            <p:ph sz="quarter" idx="13"/>
          </p:nvPr>
        </p:nvSpPr>
        <p:spPr>
          <a:xfrm>
            <a:off x="911352" y="1751838"/>
            <a:ext cx="10369296" cy="2134362"/>
          </a:xfrm>
        </p:spPr>
        <p:txBody>
          <a:bodyPr>
            <a:normAutofit fontScale="92500" lnSpcReduction="10000"/>
          </a:bodyPr>
          <a:lstStyle/>
          <a:p>
            <a:pPr marL="0" indent="0" algn="ctr">
              <a:buNone/>
            </a:pPr>
            <a:r>
              <a:rPr lang="en-US" sz="2200" b="1" dirty="0"/>
              <a:t>The Monthly Strategic Meeting (2–4 Hours)</a:t>
            </a:r>
            <a:r>
              <a:rPr lang="en-US" dirty="0"/>
              <a:t> </a:t>
            </a:r>
          </a:p>
          <a:p>
            <a:r>
              <a:rPr lang="en-US" b="1" dirty="0"/>
              <a:t>Purpose:</a:t>
            </a:r>
            <a:r>
              <a:rPr lang="en-US" dirty="0"/>
              <a:t> To tackle specific, high-stakes issues and brainstorm solutions to major challenges.</a:t>
            </a:r>
          </a:p>
          <a:p>
            <a:r>
              <a:rPr lang="en-US" b="1" dirty="0"/>
              <a:t>Focus:</a:t>
            </a:r>
            <a:r>
              <a:rPr lang="en-US" dirty="0"/>
              <a:t> Debate, analysis, and strategic decision-making (unresolved "parking lot" topics).</a:t>
            </a:r>
          </a:p>
          <a:p>
            <a:r>
              <a:rPr lang="en-US" b="1" dirty="0"/>
              <a:t>Best for:</a:t>
            </a:r>
            <a:r>
              <a:rPr lang="en-US" dirty="0"/>
              <a:t> Deep-diving into complex problems without being rushed.</a:t>
            </a:r>
          </a:p>
        </p:txBody>
      </p:sp>
      <p:sp>
        <p:nvSpPr>
          <p:cNvPr id="7" name="TextBox 6">
            <a:extLst>
              <a:ext uri="{FF2B5EF4-FFF2-40B4-BE49-F238E27FC236}">
                <a16:creationId xmlns:a16="http://schemas.microsoft.com/office/drawing/2014/main" id="{1EE03124-A117-3644-E729-662D2217B707}"/>
              </a:ext>
            </a:extLst>
          </p:cNvPr>
          <p:cNvSpPr txBox="1"/>
          <p:nvPr/>
        </p:nvSpPr>
        <p:spPr>
          <a:xfrm>
            <a:off x="911352" y="3977640"/>
            <a:ext cx="10369296" cy="2195088"/>
          </a:xfrm>
          <a:prstGeom prst="rect">
            <a:avLst/>
          </a:prstGeom>
          <a:noFill/>
        </p:spPr>
        <p:txBody>
          <a:bodyPr wrap="square">
            <a:spAutoFit/>
          </a:bodyPr>
          <a:lstStyle/>
          <a:p>
            <a:pPr algn="ctr"/>
            <a:r>
              <a:rPr lang="en-US" sz="2000" b="1" dirty="0"/>
              <a:t>The Quarterly Offsite Review (6-8 Hours) </a:t>
            </a:r>
          </a:p>
          <a:p>
            <a:pPr marL="342900" indent="-342900">
              <a:lnSpc>
                <a:spcPct val="150000"/>
              </a:lnSpc>
              <a:buFont typeface="Arial" panose="020B0604020202020204" pitchFamily="34" charset="0"/>
              <a:buChar char="•"/>
            </a:pPr>
            <a:r>
              <a:rPr lang="en-US" sz="2000" b="1" dirty="0"/>
              <a:t>Purpose:</a:t>
            </a:r>
            <a:r>
              <a:rPr lang="en-US" sz="2000" dirty="0"/>
              <a:t> To step back from daily operations and analyze the company's strategy, team, and industry environment.</a:t>
            </a:r>
          </a:p>
          <a:p>
            <a:pPr marL="342900" indent="-342900">
              <a:lnSpc>
                <a:spcPct val="150000"/>
              </a:lnSpc>
              <a:buFont typeface="Arial" panose="020B0604020202020204" pitchFamily="34" charset="0"/>
              <a:buChar char="•"/>
            </a:pPr>
            <a:r>
              <a:rPr lang="en-US" sz="2000" b="1" dirty="0"/>
              <a:t>Focus:</a:t>
            </a:r>
            <a:r>
              <a:rPr lang="en-US" sz="2000" dirty="0"/>
              <a:t> Big-picture strategic planning, team health, and competitive review.</a:t>
            </a:r>
          </a:p>
          <a:p>
            <a:pPr marL="342900" indent="-342900">
              <a:lnSpc>
                <a:spcPct val="150000"/>
              </a:lnSpc>
              <a:buFont typeface="Arial" panose="020B0604020202020204" pitchFamily="34" charset="0"/>
              <a:buChar char="•"/>
            </a:pPr>
            <a:r>
              <a:rPr lang="en-US" sz="2000" b="1" dirty="0"/>
              <a:t>Best for:</a:t>
            </a:r>
            <a:r>
              <a:rPr lang="en-US" sz="2000" dirty="0"/>
              <a:t> Strategic alignment and long-term planning.</a:t>
            </a:r>
          </a:p>
        </p:txBody>
      </p:sp>
    </p:spTree>
    <p:extLst>
      <p:ext uri="{BB962C8B-B14F-4D97-AF65-F5344CB8AC3E}">
        <p14:creationId xmlns:p14="http://schemas.microsoft.com/office/powerpoint/2010/main" val="278802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E346-FB14-6572-A83C-8607A41F740B}"/>
              </a:ext>
            </a:extLst>
          </p:cNvPr>
          <p:cNvSpPr>
            <a:spLocks noGrp="1"/>
          </p:cNvSpPr>
          <p:nvPr>
            <p:ph type="title"/>
          </p:nvPr>
        </p:nvSpPr>
        <p:spPr>
          <a:xfrm>
            <a:off x="1055778" y="631698"/>
            <a:ext cx="10575389" cy="1170432"/>
          </a:xfrm>
        </p:spPr>
        <p:txBody>
          <a:bodyPr>
            <a:normAutofit fontScale="90000"/>
          </a:bodyPr>
          <a:lstStyle/>
          <a:p>
            <a:pPr algn="ctr"/>
            <a:r>
              <a:rPr lang="en-US" dirty="0"/>
              <a:t>Purpose: Why are you holding the meeting?</a:t>
            </a:r>
            <a:br>
              <a:rPr lang="en-US" dirty="0"/>
            </a:br>
            <a:r>
              <a:rPr lang="en-US" dirty="0"/>
              <a:t>What is the goal?</a:t>
            </a:r>
            <a:br>
              <a:rPr lang="en-US" dirty="0"/>
            </a:br>
            <a:endParaRPr lang="en-US" dirty="0"/>
          </a:p>
        </p:txBody>
      </p:sp>
      <p:sp>
        <p:nvSpPr>
          <p:cNvPr id="3" name="Content Placeholder 2">
            <a:extLst>
              <a:ext uri="{FF2B5EF4-FFF2-40B4-BE49-F238E27FC236}">
                <a16:creationId xmlns:a16="http://schemas.microsoft.com/office/drawing/2014/main" id="{D74329AC-2D7F-75A2-C45C-16528478581F}"/>
              </a:ext>
            </a:extLst>
          </p:cNvPr>
          <p:cNvSpPr>
            <a:spLocks noGrp="1"/>
          </p:cNvSpPr>
          <p:nvPr>
            <p:ph sz="quarter" idx="13"/>
          </p:nvPr>
        </p:nvSpPr>
        <p:spPr>
          <a:xfrm>
            <a:off x="1135380" y="2473452"/>
            <a:ext cx="9921240" cy="1911096"/>
          </a:xfrm>
        </p:spPr>
        <p:txBody>
          <a:bodyPr>
            <a:normAutofit fontScale="92500" lnSpcReduction="20000"/>
          </a:bodyPr>
          <a:lstStyle/>
          <a:p>
            <a:pPr marL="0" indent="0">
              <a:buNone/>
            </a:pPr>
            <a:r>
              <a:rPr lang="en-US" dirty="0"/>
              <a:t>Your meeting will be taking people away from their job and what they are currently working on, or from their own time with family and friends. </a:t>
            </a:r>
          </a:p>
          <a:p>
            <a:pPr marL="0" indent="0">
              <a:buNone/>
            </a:pPr>
            <a:r>
              <a:rPr lang="en-US" dirty="0"/>
              <a:t>You need to have and communicate a clear reason and purpose for doing that.</a:t>
            </a:r>
          </a:p>
          <a:p>
            <a:pPr marL="0" indent="0">
              <a:buNone/>
            </a:pPr>
            <a:r>
              <a:rPr lang="en-US" dirty="0"/>
              <a:t>Provide a clear purpose for calling your meeting so everyone will understand why you are having your meeting and the importance of attending.</a:t>
            </a:r>
          </a:p>
        </p:txBody>
      </p:sp>
    </p:spTree>
    <p:extLst>
      <p:ext uri="{BB962C8B-B14F-4D97-AF65-F5344CB8AC3E}">
        <p14:creationId xmlns:p14="http://schemas.microsoft.com/office/powerpoint/2010/main" val="108096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2453C-B83B-E4A5-3932-4DC926FF679F}"/>
              </a:ext>
            </a:extLst>
          </p:cNvPr>
          <p:cNvSpPr>
            <a:spLocks noGrp="1"/>
          </p:cNvSpPr>
          <p:nvPr>
            <p:ph type="title"/>
          </p:nvPr>
        </p:nvSpPr>
        <p:spPr>
          <a:xfrm>
            <a:off x="929640" y="493776"/>
            <a:ext cx="10332720" cy="1463040"/>
          </a:xfrm>
        </p:spPr>
        <p:txBody>
          <a:bodyPr>
            <a:normAutofit fontScale="90000"/>
          </a:bodyPr>
          <a:lstStyle/>
          <a:p>
            <a:pPr algn="ctr"/>
            <a:r>
              <a:rPr lang="en-US" dirty="0"/>
              <a:t>Participants: Invite the right people needed to reach the decision, including key decision-makers.</a:t>
            </a:r>
            <a:br>
              <a:rPr lang="en-US" dirty="0"/>
            </a:br>
            <a:endParaRPr lang="en-US" dirty="0"/>
          </a:p>
        </p:txBody>
      </p:sp>
      <p:sp>
        <p:nvSpPr>
          <p:cNvPr id="3" name="Content Placeholder 2">
            <a:extLst>
              <a:ext uri="{FF2B5EF4-FFF2-40B4-BE49-F238E27FC236}">
                <a16:creationId xmlns:a16="http://schemas.microsoft.com/office/drawing/2014/main" id="{6DC2A211-8360-E17E-EB07-5E1D3512142C}"/>
              </a:ext>
            </a:extLst>
          </p:cNvPr>
          <p:cNvSpPr>
            <a:spLocks noGrp="1"/>
          </p:cNvSpPr>
          <p:nvPr>
            <p:ph sz="quarter" idx="13"/>
          </p:nvPr>
        </p:nvSpPr>
        <p:spPr>
          <a:xfrm>
            <a:off x="1470691" y="1956816"/>
            <a:ext cx="9250617" cy="2944369"/>
          </a:xfrm>
        </p:spPr>
        <p:txBody>
          <a:bodyPr/>
          <a:lstStyle/>
          <a:p>
            <a:pPr marL="0" indent="0">
              <a:buNone/>
            </a:pPr>
            <a:r>
              <a:rPr lang="en-US" dirty="0"/>
              <a:t>You should carefully consider who you’re inviting to the meeting. </a:t>
            </a:r>
          </a:p>
          <a:p>
            <a:pPr marL="0" indent="0">
              <a:buNone/>
            </a:pPr>
            <a:r>
              <a:rPr lang="en-US" dirty="0"/>
              <a:t>Your meeting participants should be people who can make decisions or contribute information. Be clear as to what role each person will play during the meeting and what they can contribute.</a:t>
            </a:r>
          </a:p>
          <a:p>
            <a:pPr marL="0" indent="0">
              <a:buNone/>
            </a:pPr>
            <a:r>
              <a:rPr lang="en-US" dirty="0"/>
              <a:t>Don’t invite people just to share information. There are better and more efficient mechanisms for doing that.</a:t>
            </a:r>
          </a:p>
        </p:txBody>
      </p:sp>
    </p:spTree>
    <p:extLst>
      <p:ext uri="{BB962C8B-B14F-4D97-AF65-F5344CB8AC3E}">
        <p14:creationId xmlns:p14="http://schemas.microsoft.com/office/powerpoint/2010/main" val="4102304419"/>
      </p:ext>
    </p:extLst>
  </p:cSld>
  <p:clrMapOvr>
    <a:masterClrMapping/>
  </p:clrMapOvr>
</p:sld>
</file>

<file path=ppt/theme/theme1.xml><?xml version="1.0" encoding="utf-8"?>
<a:theme xmlns:a="http://schemas.openxmlformats.org/drawingml/2006/main" name="Helena">
  <a:themeElements>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 id="{83D43F4A-02D5-42AD-9542-27487597C212}" vid="{14154C61-C2E2-42F2-9833-4EC39495D4C7}"/>
    </a:ext>
  </a:extLst>
</a:theme>
</file>

<file path=docProps/app.xml><?xml version="1.0" encoding="utf-8"?>
<Properties xmlns="http://schemas.openxmlformats.org/officeDocument/2006/extended-properties" xmlns:vt="http://schemas.openxmlformats.org/officeDocument/2006/docPropsVTypes">
  <TotalTime>155</TotalTime>
  <Words>1390</Words>
  <Application>Microsoft Office PowerPoint</Application>
  <PresentationFormat>Widescreen</PresentationFormat>
  <Paragraphs>115</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Neue Haas Grotesk Text Pro</vt:lpstr>
      <vt:lpstr>Helena</vt:lpstr>
      <vt:lpstr>Effective Online Meetings</vt:lpstr>
      <vt:lpstr>Online Options Virtual or online meetings, facilitated by the technology available became more popular in 2020.   Their specific purposes such as team sessions, interactive workshops, or large-scale presentations and the video conferencing, audio-only calls, webinars, and hybrid meeting options continue their growth</vt:lpstr>
      <vt:lpstr>Primary Types of Virtual Meetings </vt:lpstr>
      <vt:lpstr>Most Common Features Used </vt:lpstr>
      <vt:lpstr>The 5 Ps of Effective Meetings</vt:lpstr>
      <vt:lpstr>The Four Essential Types Of Meetings</vt:lpstr>
      <vt:lpstr>The Four Essential Types Of Meetings</vt:lpstr>
      <vt:lpstr>Purpose: Why are you holding the meeting? What is the goal? </vt:lpstr>
      <vt:lpstr>Participants: Invite the right people needed to reach the decision, including key decision-makers. </vt:lpstr>
      <vt:lpstr>Plan/Preparation: Create the agenda and send it out, along with any necessary pre-reading material. </vt:lpstr>
      <vt:lpstr>Process: How is the meeting structured, facilitated, and managed regarding time. </vt:lpstr>
      <vt:lpstr>Progress: What is the tangible result or actionable outcome of the meeting. </vt:lpstr>
      <vt:lpstr>Setting Up Online Meetings </vt:lpstr>
      <vt:lpstr>Schedule and Host the Meeting</vt:lpstr>
      <vt:lpstr>Join and Manage the Meeting</vt:lpstr>
      <vt:lpstr>Tips for Success</vt:lpstr>
      <vt:lpstr>Tips for Success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Cliff Barker</dc:creator>
  <cp:lastModifiedBy>Cliff Barker</cp:lastModifiedBy>
  <cp:revision>1</cp:revision>
  <dcterms:created xsi:type="dcterms:W3CDTF">2026-05-13T23:55:18Z</dcterms:created>
  <dcterms:modified xsi:type="dcterms:W3CDTF">2026-05-19T00:53:35Z</dcterms:modified>
</cp:coreProperties>
</file>