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57" r:id="rId4"/>
  </p:sldMasterIdLst>
  <p:notesMasterIdLst>
    <p:notesMasterId r:id="rId28"/>
  </p:notesMasterIdLst>
  <p:handoutMasterIdLst>
    <p:handoutMasterId r:id="rId29"/>
  </p:handoutMasterIdLst>
  <p:sldIdLst>
    <p:sldId id="1745" r:id="rId5"/>
    <p:sldId id="1746" r:id="rId6"/>
    <p:sldId id="1747" r:id="rId7"/>
    <p:sldId id="1748" r:id="rId8"/>
    <p:sldId id="1749" r:id="rId9"/>
    <p:sldId id="1750" r:id="rId10"/>
    <p:sldId id="1751" r:id="rId11"/>
    <p:sldId id="1753" r:id="rId12"/>
    <p:sldId id="1766" r:id="rId13"/>
    <p:sldId id="1754" r:id="rId14"/>
    <p:sldId id="1755" r:id="rId15"/>
    <p:sldId id="1756" r:id="rId16"/>
    <p:sldId id="1767" r:id="rId17"/>
    <p:sldId id="1757" r:id="rId18"/>
    <p:sldId id="1758" r:id="rId19"/>
    <p:sldId id="1759" r:id="rId20"/>
    <p:sldId id="1760" r:id="rId21"/>
    <p:sldId id="1761" r:id="rId22"/>
    <p:sldId id="1762" r:id="rId23"/>
    <p:sldId id="1763" r:id="rId24"/>
    <p:sldId id="1764" r:id="rId25"/>
    <p:sldId id="1765" r:id="rId26"/>
    <p:sldId id="1743" r:id="rId27"/>
  </p:sldIdLst>
  <p:sldSz cx="17340263" cy="9753600"/>
  <p:notesSz cx="7315200" cy="96012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521415D9-36F7-43E2-AB2F-B90AF26B5E84}">
      <p14:sectionLst xmlns:p14="http://schemas.microsoft.com/office/powerpoint/2010/main">
        <p14:section name="Default Section" id="{CE433C91-6E51-4165-B182-C4FD0E99DA8D}">
          <p14:sldIdLst>
            <p14:sldId id="1745"/>
            <p14:sldId id="1746"/>
            <p14:sldId id="1747"/>
            <p14:sldId id="1748"/>
            <p14:sldId id="1749"/>
            <p14:sldId id="1750"/>
            <p14:sldId id="1751"/>
            <p14:sldId id="1753"/>
            <p14:sldId id="1766"/>
            <p14:sldId id="1754"/>
            <p14:sldId id="1755"/>
            <p14:sldId id="1756"/>
            <p14:sldId id="1767"/>
            <p14:sldId id="1757"/>
            <p14:sldId id="1758"/>
            <p14:sldId id="1759"/>
            <p14:sldId id="1760"/>
            <p14:sldId id="1761"/>
            <p14:sldId id="1762"/>
            <p14:sldId id="1763"/>
            <p14:sldId id="1764"/>
            <p14:sldId id="1765"/>
            <p14:sldId id="174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5E8B2D-C3B3-0F6F-3666-68041730AD7E}" name="Kessel, Dean" initials="KD" userId="S::d.kessel@legion.org::cb84bf22-b8c6-4dc3-907d-fd31a20a818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1F32"/>
    <a:srgbClr val="163C6C"/>
    <a:srgbClr val="F8F8F8"/>
    <a:srgbClr val="FF7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6"/>
    <p:restoredTop sz="96327"/>
  </p:normalViewPr>
  <p:slideViewPr>
    <p:cSldViewPr snapToGrid="0">
      <p:cViewPr varScale="1">
        <p:scale>
          <a:sx n="33" d="100"/>
          <a:sy n="33" d="100"/>
        </p:scale>
        <p:origin x="101" y="7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9BD708-6E15-9C17-3DF7-D3D756492A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5EA9F2-F3EA-9BCE-177E-614C333C07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1866222-A093-4A85-A23F-8DBA11A965E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E9972A-783E-89EE-0F0B-1624A1C85A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BE2E2-1640-2F82-57B2-FCCA0A1A40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1B2EBE5-968D-423B-AB4E-1A04006B5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5623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024" userDrawn="1">
          <p15:clr>
            <a:srgbClr val="F26B43"/>
          </p15:clr>
        </p15:guide>
        <p15:guide id="2" pos="230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</p:spPr>
        <p:txBody>
          <a:bodyPr lIns="96661" tIns="48331" rIns="96661" bIns="48331"/>
          <a:lstStyle/>
          <a:p>
            <a:endParaRPr dirty="0"/>
          </a:p>
        </p:txBody>
      </p:sp>
      <p:sp>
        <p:nvSpPr>
          <p:cNvPr id="153" name="Shape 153"/>
          <p:cNvSpPr>
            <a:spLocks noGrp="1"/>
          </p:cNvSpPr>
          <p:nvPr>
            <p:ph type="body" sz="quarter" idx="1"/>
          </p:nvPr>
        </p:nvSpPr>
        <p:spPr>
          <a:xfrm>
            <a:off x="975360" y="4560570"/>
            <a:ext cx="5364480" cy="4320540"/>
          </a:xfrm>
          <a:prstGeom prst="rect">
            <a:avLst/>
          </a:prstGeom>
        </p:spPr>
        <p:txBody>
          <a:bodyPr lIns="96661" tIns="48331" rIns="96661" bIns="48331"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 b="0" i="0">
        <a:latin typeface="Avenir Next" panose="020B0503020202020204" pitchFamily="34" charset="0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L Presentation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4332A7E-CE9B-244D-C430-F445E93AB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8C240EF-8538-35CF-9010-1771CDB5F26E}"/>
              </a:ext>
            </a:extLst>
          </p:cNvPr>
          <p:cNvSpPr/>
          <p:nvPr userDrawn="1"/>
        </p:nvSpPr>
        <p:spPr>
          <a:xfrm rot="16200000">
            <a:off x="10335687" y="-45365"/>
            <a:ext cx="4226312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402AB5-41D4-C274-052B-71A8668ED22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34" y="3972736"/>
            <a:ext cx="5752618" cy="1568895"/>
          </a:xfrm>
          <a:prstGeom prst="rect">
            <a:avLst/>
          </a:prstGeom>
        </p:spPr>
      </p:pic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37FECD0A-6221-1AC6-A5FA-CC9F423BCC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32775" y="3674661"/>
            <a:ext cx="7847013" cy="1309934"/>
          </a:xfrm>
        </p:spPr>
        <p:txBody>
          <a:bodyPr>
            <a:noAutofit/>
          </a:bodyPr>
          <a:lstStyle>
            <a:lvl1pPr marL="0" indent="0">
              <a:buNone/>
              <a:defRPr sz="48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44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2pPr>
            <a:lvl3pPr marL="1300460" indent="0">
              <a:buNone/>
              <a:defRPr sz="40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3pPr>
            <a:lvl4pPr marL="195068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4pPr>
            <a:lvl5pPr marL="260091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4AC1A4B-EEAC-4EFB-B34C-D1F011532F7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232775" y="5217246"/>
            <a:ext cx="7847013" cy="98797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bg1"/>
                </a:solidFill>
                <a:latin typeface="Avenir Next" panose="020B0503020202020204" pitchFamily="34" charset="0"/>
              </a:defRPr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 dirty="0"/>
              <a:t>SUBTITLE OF PRESENTATION</a:t>
            </a:r>
          </a:p>
          <a:p>
            <a:r>
              <a:rPr lang="en-US" dirty="0"/>
              <a:t>Presenter Name, Title</a:t>
            </a:r>
          </a:p>
        </p:txBody>
      </p:sp>
    </p:spTree>
    <p:extLst>
      <p:ext uri="{BB962C8B-B14F-4D97-AF65-F5344CB8AC3E}">
        <p14:creationId xmlns:p14="http://schemas.microsoft.com/office/powerpoint/2010/main" val="38139533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46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52306D7-5739-9DD9-D5FE-8D0909901CFA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EE51CFD-FB22-7470-3305-519DED78BB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2680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BTO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151A9-BF31-53A1-5A89-9E825B10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4403" y="1741629"/>
            <a:ext cx="8572449" cy="1171786"/>
          </a:xfrm>
        </p:spPr>
        <p:txBody>
          <a:bodyPr anchor="b">
            <a:normAutofit/>
          </a:bodyPr>
          <a:lstStyle>
            <a:lvl1pPr marL="0" indent="0">
              <a:buNone/>
              <a:defRPr sz="4000" b="1" i="0">
                <a:solidFill>
                  <a:srgbClr val="D61F32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6FFEC-F0E7-4319-B812-D02B4B83B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4403" y="2913415"/>
            <a:ext cx="8572449" cy="5753507"/>
          </a:xfrm>
        </p:spPr>
        <p:txBody>
          <a:bodyPr/>
          <a:lstStyle>
            <a:lvl1pPr>
              <a:defRPr b="0" i="0">
                <a:latin typeface="Avenir Next" panose="020B0503020202020204" pitchFamily="34" charset="0"/>
              </a:defRPr>
            </a:lvl1pPr>
            <a:lvl2pPr>
              <a:defRPr b="0" i="0">
                <a:latin typeface="Avenir Next" panose="020B0503020202020204" pitchFamily="34" charset="0"/>
              </a:defRPr>
            </a:lvl2pPr>
            <a:lvl3pPr>
              <a:defRPr b="0" i="0">
                <a:latin typeface="Avenir Next" panose="020B0503020202020204" pitchFamily="34" charset="0"/>
              </a:defRPr>
            </a:lvl3pPr>
            <a:lvl4pPr>
              <a:defRPr b="0" i="0">
                <a:latin typeface="Avenir Next" panose="020B0503020202020204" pitchFamily="34" charset="0"/>
              </a:defRPr>
            </a:lvl4pPr>
            <a:lvl5pPr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2306D7-5739-9DD9-D5FE-8D0909901CFA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EE51CFD-FB22-7470-3305-519DED78BB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pic>
        <p:nvPicPr>
          <p:cNvPr id="5" name="Picture 4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29F06526-7C15-61B0-2CA0-A27D572775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202" y="2133600"/>
            <a:ext cx="40005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38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A346276-0CBB-E81D-9895-527B77901DA3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75B3F28-A3CE-ABA0-F76A-277803DB3E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368691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296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6A14D49-BE63-86EC-7390-E34468854C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468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L End Slide (Questions?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EE5055D-F9A9-3A1A-DF2D-1F4C6799E9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7485162-E1A0-0AF5-98CE-1A24C94BFE42}"/>
              </a:ext>
            </a:extLst>
          </p:cNvPr>
          <p:cNvSpPr/>
          <p:nvPr userDrawn="1"/>
        </p:nvSpPr>
        <p:spPr>
          <a:xfrm rot="16200000">
            <a:off x="10752606" y="-67351"/>
            <a:ext cx="3392467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D345B6-C3C1-2525-D44A-F97E52541701}"/>
              </a:ext>
            </a:extLst>
          </p:cNvPr>
          <p:cNvSpPr txBox="1"/>
          <p:nvPr userDrawn="1"/>
        </p:nvSpPr>
        <p:spPr>
          <a:xfrm>
            <a:off x="8232864" y="4504695"/>
            <a:ext cx="8255513" cy="7755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 defTabSz="1300460" hangingPunct="1">
              <a:lnSpc>
                <a:spcPct val="90000"/>
              </a:lnSpc>
              <a:spcAft>
                <a:spcPts val="853"/>
              </a:spcAft>
            </a:pPr>
            <a:r>
              <a:rPr lang="en-US" sz="4800" b="1" i="0" kern="1200" dirty="0">
                <a:solidFill>
                  <a:schemeClr val="bg1"/>
                </a:solidFill>
                <a:latin typeface="Avenir Next Demi Bold" panose="020B0503020202020204" pitchFamily="34" charset="0"/>
              </a:rPr>
              <a:t>QUESTIONS?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37BCCDF-DFC2-593A-4228-06752C2123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34" y="3972736"/>
            <a:ext cx="5752618" cy="156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923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TO End Slide (Questions?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EE5055D-F9A9-3A1A-DF2D-1F4C6799E9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7485162-E1A0-0AF5-98CE-1A24C94BFE42}"/>
              </a:ext>
            </a:extLst>
          </p:cNvPr>
          <p:cNvSpPr/>
          <p:nvPr userDrawn="1"/>
        </p:nvSpPr>
        <p:spPr>
          <a:xfrm rot="16200000">
            <a:off x="10752606" y="-67351"/>
            <a:ext cx="3392467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D345B6-C3C1-2525-D44A-F97E52541701}"/>
              </a:ext>
            </a:extLst>
          </p:cNvPr>
          <p:cNvSpPr txBox="1"/>
          <p:nvPr userDrawn="1"/>
        </p:nvSpPr>
        <p:spPr>
          <a:xfrm>
            <a:off x="8232864" y="4504695"/>
            <a:ext cx="8255513" cy="7755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 defTabSz="1300460" hangingPunct="1">
              <a:lnSpc>
                <a:spcPct val="90000"/>
              </a:lnSpc>
              <a:spcAft>
                <a:spcPts val="853"/>
              </a:spcAft>
            </a:pPr>
            <a:r>
              <a:rPr lang="en-US" sz="4800" b="1" i="0" kern="1200" dirty="0">
                <a:solidFill>
                  <a:schemeClr val="bg1"/>
                </a:solidFill>
                <a:latin typeface="Avenir Next Demi Bold" panose="020B0503020202020204" pitchFamily="34" charset="0"/>
              </a:rPr>
              <a:t>QUESTIONS?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C3790AAB-4981-BED4-05AC-F1BC4D02F96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93850" y="1923899"/>
            <a:ext cx="3880477" cy="590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287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TO Presentation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4332A7E-CE9B-244D-C430-F445E93AB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8C240EF-8538-35CF-9010-1771CDB5F26E}"/>
              </a:ext>
            </a:extLst>
          </p:cNvPr>
          <p:cNvSpPr/>
          <p:nvPr userDrawn="1"/>
        </p:nvSpPr>
        <p:spPr>
          <a:xfrm rot="16200000">
            <a:off x="10335687" y="-45365"/>
            <a:ext cx="4226312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37FECD0A-6221-1AC6-A5FA-CC9F423BCC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32775" y="3674661"/>
            <a:ext cx="7847013" cy="1309934"/>
          </a:xfrm>
        </p:spPr>
        <p:txBody>
          <a:bodyPr>
            <a:noAutofit/>
          </a:bodyPr>
          <a:lstStyle>
            <a:lvl1pPr marL="0" indent="0">
              <a:buNone/>
              <a:defRPr sz="48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44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2pPr>
            <a:lvl3pPr marL="1300460" indent="0">
              <a:buNone/>
              <a:defRPr sz="40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3pPr>
            <a:lvl4pPr marL="195068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4pPr>
            <a:lvl5pPr marL="260091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4AC1A4B-EEAC-4EFB-B34C-D1F011532F7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232775" y="5217246"/>
            <a:ext cx="7847013" cy="98797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bg1"/>
                </a:solidFill>
                <a:latin typeface="Avenir Next" panose="020B0503020202020204" pitchFamily="34" charset="0"/>
              </a:defRPr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 dirty="0"/>
              <a:t>SUBTITLE OF PRESENTATION</a:t>
            </a:r>
          </a:p>
          <a:p>
            <a:r>
              <a:rPr lang="en-US" dirty="0"/>
              <a:t>Presenter Name, Title</a:t>
            </a:r>
          </a:p>
        </p:txBody>
      </p:sp>
      <p:pic>
        <p:nvPicPr>
          <p:cNvPr id="2" name="Picture 1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0919302F-8EE3-D12E-06D3-2CA565C1EB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897" y="1828800"/>
            <a:ext cx="40005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090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46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/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8FCA8-1544-8C0A-516E-A5127A03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143" y="1828800"/>
            <a:ext cx="14955977" cy="6956214"/>
          </a:xfrm>
        </p:spPr>
        <p:txBody>
          <a:bodyPr/>
          <a:lstStyle>
            <a:lvl1pPr marL="0" indent="0">
              <a:buNone/>
              <a:defRPr b="0" i="0">
                <a:latin typeface="Avenir Next" panose="020B0503020202020204" pitchFamily="34" charset="0"/>
              </a:defRPr>
            </a:lvl1pPr>
            <a:lvl2pPr marL="650230" indent="0">
              <a:buNone/>
              <a:defRPr b="0" i="0">
                <a:latin typeface="Avenir Next" panose="020B0503020202020204" pitchFamily="34" charset="0"/>
              </a:defRPr>
            </a:lvl2pPr>
            <a:lvl3pPr marL="1300460" indent="0">
              <a:buNone/>
              <a:defRPr b="0" i="0">
                <a:latin typeface="Avenir Next" panose="020B0503020202020204" pitchFamily="34" charset="0"/>
              </a:defRPr>
            </a:lvl3pPr>
            <a:lvl4pPr marL="1950689" indent="0">
              <a:buNone/>
              <a:defRPr b="0" i="0">
                <a:latin typeface="Avenir Next" panose="020B0503020202020204" pitchFamily="34" charset="0"/>
              </a:defRPr>
            </a:lvl4pPr>
            <a:lvl5pPr marL="2600919" indent="0">
              <a:buNone/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EAB754-D9B5-2C7D-BBBF-4F688B9EAFC6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5BC9E12-564F-6B74-1A29-433EB7B249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AGENDA/TOC</a:t>
            </a:r>
          </a:p>
        </p:txBody>
      </p:sp>
    </p:spTree>
    <p:extLst>
      <p:ext uri="{BB962C8B-B14F-4D97-AF65-F5344CB8AC3E}">
        <p14:creationId xmlns:p14="http://schemas.microsoft.com/office/powerpoint/2010/main" val="247832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L Subjec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0591AC0-3560-0A9F-3C31-1DF40E632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AA4298A-C4A7-CF90-A517-CBFDB880BCE1}"/>
              </a:ext>
            </a:extLst>
          </p:cNvPr>
          <p:cNvSpPr/>
          <p:nvPr userDrawn="1"/>
        </p:nvSpPr>
        <p:spPr>
          <a:xfrm rot="16200000">
            <a:off x="10699556" y="39238"/>
            <a:ext cx="3498575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3C8E4BA-44FF-B4F9-8DF5-91B2735071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34" y="3972736"/>
            <a:ext cx="5752618" cy="1568895"/>
          </a:xfrm>
          <a:prstGeom prst="rect">
            <a:avLst/>
          </a:prstGeom>
        </p:spPr>
      </p:pic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5AD2D3D2-0D70-8492-8CEF-88EC6EDDA4B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32775" y="3869635"/>
            <a:ext cx="7847013" cy="1114960"/>
          </a:xfrm>
        </p:spPr>
        <p:txBody>
          <a:bodyPr>
            <a:noAutofit/>
          </a:bodyPr>
          <a:lstStyle>
            <a:lvl1pPr marL="0" indent="0">
              <a:buNone/>
              <a:defRPr sz="48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44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2pPr>
            <a:lvl3pPr marL="1300460" indent="0">
              <a:buNone/>
              <a:defRPr sz="40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3pPr>
            <a:lvl4pPr marL="195068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4pPr>
            <a:lvl5pPr marL="260091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5pPr>
          </a:lstStyle>
          <a:p>
            <a:pPr lvl="0"/>
            <a:r>
              <a:rPr lang="en-US" dirty="0"/>
              <a:t>SUBJECT 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ABF5345-1934-56F7-6A1E-C7822AA4951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232775" y="5217246"/>
            <a:ext cx="7847013" cy="98797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bg1"/>
                </a:solidFill>
                <a:latin typeface="Avenir Next" panose="020B0503020202020204" pitchFamily="34" charset="0"/>
              </a:defRPr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 dirty="0"/>
              <a:t>SUBTITLE TEXT</a:t>
            </a:r>
          </a:p>
        </p:txBody>
      </p:sp>
    </p:spTree>
    <p:extLst>
      <p:ext uri="{BB962C8B-B14F-4D97-AF65-F5344CB8AC3E}">
        <p14:creationId xmlns:p14="http://schemas.microsoft.com/office/powerpoint/2010/main" val="25566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TO Subjec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0591AC0-3560-0A9F-3C31-1DF40E632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AA4298A-C4A7-CF90-A517-CBFDB880BCE1}"/>
              </a:ext>
            </a:extLst>
          </p:cNvPr>
          <p:cNvSpPr/>
          <p:nvPr userDrawn="1"/>
        </p:nvSpPr>
        <p:spPr>
          <a:xfrm rot="16200000">
            <a:off x="10699556" y="39238"/>
            <a:ext cx="3498575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5AD2D3D2-0D70-8492-8CEF-88EC6EDDA4B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32775" y="3869635"/>
            <a:ext cx="7847013" cy="1114960"/>
          </a:xfrm>
        </p:spPr>
        <p:txBody>
          <a:bodyPr>
            <a:noAutofit/>
          </a:bodyPr>
          <a:lstStyle>
            <a:lvl1pPr marL="0" indent="0">
              <a:buNone/>
              <a:defRPr sz="48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44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2pPr>
            <a:lvl3pPr marL="1300460" indent="0">
              <a:buNone/>
              <a:defRPr sz="40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3pPr>
            <a:lvl4pPr marL="195068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4pPr>
            <a:lvl5pPr marL="260091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5pPr>
          </a:lstStyle>
          <a:p>
            <a:pPr lvl="0"/>
            <a:r>
              <a:rPr lang="en-US" dirty="0"/>
              <a:t>SUBJECT 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ABF5345-1934-56F7-6A1E-C7822AA4951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232775" y="5217246"/>
            <a:ext cx="7847013" cy="98797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bg1"/>
                </a:solidFill>
                <a:latin typeface="Avenir Next" panose="020B0503020202020204" pitchFamily="34" charset="0"/>
              </a:defRPr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 dirty="0"/>
              <a:t>SUBTITLE TEXT</a:t>
            </a:r>
          </a:p>
        </p:txBody>
      </p:sp>
      <p:pic>
        <p:nvPicPr>
          <p:cNvPr id="3" name="Picture 2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8F8EC4E1-3DD1-AEFE-9E5D-9C70A4130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897" y="1828800"/>
            <a:ext cx="40005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10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CA817-CAA6-A66E-D079-0FF45CCA15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92143" y="1696278"/>
            <a:ext cx="7369612" cy="7088736"/>
          </a:xfrm>
        </p:spPr>
        <p:txBody>
          <a:bodyPr/>
          <a:lstStyle>
            <a:lvl1pPr marL="0" indent="0">
              <a:buNone/>
              <a:defRPr b="0" i="0">
                <a:latin typeface="Avenir Next" panose="020B0503020202020204" pitchFamily="34" charset="0"/>
              </a:defRPr>
            </a:lvl1pPr>
            <a:lvl2pPr marL="650230" indent="0">
              <a:buNone/>
              <a:defRPr b="0" i="0">
                <a:latin typeface="Avenir Next" panose="020B0503020202020204" pitchFamily="34" charset="0"/>
              </a:defRPr>
            </a:lvl2pPr>
            <a:lvl3pPr marL="1300460" indent="0">
              <a:buNone/>
              <a:defRPr b="0" i="0">
                <a:latin typeface="Avenir Next" panose="020B0503020202020204" pitchFamily="34" charset="0"/>
              </a:defRPr>
            </a:lvl3pPr>
            <a:lvl4pPr marL="1950689" indent="0">
              <a:buNone/>
              <a:defRPr b="0" i="0">
                <a:latin typeface="Avenir Next" panose="020B0503020202020204" pitchFamily="34" charset="0"/>
              </a:defRPr>
            </a:lvl4pPr>
            <a:lvl5pPr marL="2600919" indent="0">
              <a:buNone/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507830-A864-D761-976B-8DEC1CB52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78508" y="1696278"/>
            <a:ext cx="7369612" cy="7088736"/>
          </a:xfrm>
        </p:spPr>
        <p:txBody>
          <a:bodyPr/>
          <a:lstStyle>
            <a:lvl1pPr marL="0" indent="0">
              <a:buNone/>
              <a:defRPr b="0" i="0">
                <a:latin typeface="Avenir Next" panose="020B0503020202020204" pitchFamily="34" charset="0"/>
              </a:defRPr>
            </a:lvl1pPr>
            <a:lvl2pPr marL="650230" indent="0">
              <a:buNone/>
              <a:defRPr b="0" i="0">
                <a:latin typeface="Avenir Next" panose="020B0503020202020204" pitchFamily="34" charset="0"/>
              </a:defRPr>
            </a:lvl2pPr>
            <a:lvl3pPr marL="1300460" indent="0">
              <a:buNone/>
              <a:defRPr b="0" i="0">
                <a:latin typeface="Avenir Next" panose="020B0503020202020204" pitchFamily="34" charset="0"/>
              </a:defRPr>
            </a:lvl3pPr>
            <a:lvl4pPr marL="1950689" indent="0">
              <a:buNone/>
              <a:defRPr b="0" i="0">
                <a:latin typeface="Avenir Next" panose="020B0503020202020204" pitchFamily="34" charset="0"/>
              </a:defRPr>
            </a:lvl4pPr>
            <a:lvl5pPr marL="2600919" indent="0">
              <a:buNone/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2BCF51-63FE-3136-9E8F-EC5803B72A13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5E3ED741-E911-1082-8546-6FA7A87384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88300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151A9-BF31-53A1-5A89-9E825B10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4403" y="1741629"/>
            <a:ext cx="7335743" cy="1171786"/>
          </a:xfrm>
        </p:spPr>
        <p:txBody>
          <a:bodyPr anchor="b">
            <a:normAutofit/>
          </a:bodyPr>
          <a:lstStyle>
            <a:lvl1pPr marL="0" indent="0">
              <a:buNone/>
              <a:defRPr sz="4000" b="1" i="0">
                <a:solidFill>
                  <a:srgbClr val="D61F32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6FFEC-F0E7-4319-B812-D02B4B83B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4403" y="2913415"/>
            <a:ext cx="7335743" cy="5753507"/>
          </a:xfrm>
        </p:spPr>
        <p:txBody>
          <a:bodyPr/>
          <a:lstStyle>
            <a:lvl1pPr>
              <a:defRPr b="0" i="0">
                <a:latin typeface="Avenir Next" panose="020B0503020202020204" pitchFamily="34" charset="0"/>
              </a:defRPr>
            </a:lvl1pPr>
            <a:lvl2pPr>
              <a:defRPr b="0" i="0">
                <a:latin typeface="Avenir Next" panose="020B0503020202020204" pitchFamily="34" charset="0"/>
              </a:defRPr>
            </a:lvl2pPr>
            <a:lvl3pPr>
              <a:defRPr b="0" i="0">
                <a:latin typeface="Avenir Next" panose="020B0503020202020204" pitchFamily="34" charset="0"/>
              </a:defRPr>
            </a:lvl3pPr>
            <a:lvl4pPr>
              <a:defRPr b="0" i="0">
                <a:latin typeface="Avenir Next" panose="020B0503020202020204" pitchFamily="34" charset="0"/>
              </a:defRPr>
            </a:lvl4pPr>
            <a:lvl5pPr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EC7B88-AD8D-77C3-AFD7-4CC9E4B3D1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778508" y="1741629"/>
            <a:ext cx="7371870" cy="1171786"/>
          </a:xfrm>
        </p:spPr>
        <p:txBody>
          <a:bodyPr anchor="b">
            <a:normAutofit/>
          </a:bodyPr>
          <a:lstStyle>
            <a:lvl1pPr marL="0" indent="0">
              <a:buNone/>
              <a:defRPr sz="4000" b="1" i="0">
                <a:solidFill>
                  <a:srgbClr val="D61F32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3B9C99-35A3-2B83-7686-7EAF30264C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778508" y="2913415"/>
            <a:ext cx="7371870" cy="5753507"/>
          </a:xfrm>
        </p:spPr>
        <p:txBody>
          <a:bodyPr/>
          <a:lstStyle>
            <a:lvl1pPr>
              <a:defRPr b="0" i="0">
                <a:latin typeface="Avenir Next" panose="020B0503020202020204" pitchFamily="34" charset="0"/>
              </a:defRPr>
            </a:lvl1pPr>
            <a:lvl2pPr>
              <a:defRPr b="0" i="0">
                <a:latin typeface="Avenir Next" panose="020B0503020202020204" pitchFamily="34" charset="0"/>
              </a:defRPr>
            </a:lvl2pPr>
            <a:lvl3pPr>
              <a:defRPr b="0" i="0">
                <a:latin typeface="Avenir Next" panose="020B0503020202020204" pitchFamily="34" charset="0"/>
              </a:defRPr>
            </a:lvl3pPr>
            <a:lvl4pPr>
              <a:defRPr b="0" i="0">
                <a:latin typeface="Avenir Next" panose="020B0503020202020204" pitchFamily="34" charset="0"/>
              </a:defRPr>
            </a:lvl4pPr>
            <a:lvl5pPr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2306D7-5739-9DD9-D5FE-8D0909901CFA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EE51CFD-FB22-7470-3305-519DED78BB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52297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151A9-BF31-53A1-5A89-9E825B10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4403" y="1741629"/>
            <a:ext cx="7335743" cy="1171786"/>
          </a:xfrm>
        </p:spPr>
        <p:txBody>
          <a:bodyPr anchor="b">
            <a:normAutofit/>
          </a:bodyPr>
          <a:lstStyle>
            <a:lvl1pPr marL="0" indent="0">
              <a:buNone/>
              <a:defRPr sz="4000" b="1" i="0">
                <a:solidFill>
                  <a:srgbClr val="D61F32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6FFEC-F0E7-4319-B812-D02B4B83B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4403" y="2913415"/>
            <a:ext cx="7335743" cy="5753507"/>
          </a:xfrm>
        </p:spPr>
        <p:txBody>
          <a:bodyPr/>
          <a:lstStyle>
            <a:lvl1pPr>
              <a:defRPr b="0" i="0">
                <a:latin typeface="Avenir Next" panose="020B0503020202020204" pitchFamily="34" charset="0"/>
              </a:defRPr>
            </a:lvl1pPr>
            <a:lvl2pPr>
              <a:defRPr b="0" i="0">
                <a:latin typeface="Avenir Next" panose="020B0503020202020204" pitchFamily="34" charset="0"/>
              </a:defRPr>
            </a:lvl2pPr>
            <a:lvl3pPr>
              <a:defRPr b="0" i="0">
                <a:latin typeface="Avenir Next" panose="020B0503020202020204" pitchFamily="34" charset="0"/>
              </a:defRPr>
            </a:lvl3pPr>
            <a:lvl4pPr>
              <a:defRPr b="0" i="0">
                <a:latin typeface="Avenir Next" panose="020B0503020202020204" pitchFamily="34" charset="0"/>
              </a:defRPr>
            </a:lvl4pPr>
            <a:lvl5pPr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2306D7-5739-9DD9-D5FE-8D0909901CFA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EE51CFD-FB22-7470-3305-519DED78BB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12172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151A9-BF31-53A1-5A89-9E825B10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6150" y="1741629"/>
            <a:ext cx="14747962" cy="1171786"/>
          </a:xfrm>
        </p:spPr>
        <p:txBody>
          <a:bodyPr anchor="b">
            <a:normAutofit/>
          </a:bodyPr>
          <a:lstStyle>
            <a:lvl1pPr marL="0" indent="0" algn="ctr">
              <a:buNone/>
              <a:defRPr sz="4000" b="1" i="0">
                <a:solidFill>
                  <a:srgbClr val="D61F32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2306D7-5739-9DD9-D5FE-8D0909901CFA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EE51CFD-FB22-7470-3305-519DED78BB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52520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654E14-342B-61A2-C4BC-408183C96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143" y="519290"/>
            <a:ext cx="14955977" cy="2077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Titles &amp; Subheadings – Avenir Next Demi Bold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EAF7E-C869-3F0D-99E9-F4245FCC3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2143" y="2596444"/>
            <a:ext cx="14955977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Paragraph Text – Avenir Next Regular</a:t>
            </a:r>
          </a:p>
          <a:p>
            <a:pPr lvl="1"/>
            <a:r>
              <a:rPr lang="en-US" dirty="0"/>
              <a:t>Paragraph Text – Avenir Next o Regular</a:t>
            </a:r>
          </a:p>
          <a:p>
            <a:pPr lvl="2"/>
            <a:r>
              <a:rPr lang="en-US" dirty="0"/>
              <a:t>Paragraph Text – Avenir Next Regular</a:t>
            </a:r>
          </a:p>
          <a:p>
            <a:pPr lvl="3"/>
            <a:r>
              <a:rPr lang="en-US" dirty="0"/>
              <a:t>Paragraph Text – Avenir Next Regular</a:t>
            </a:r>
          </a:p>
          <a:p>
            <a:pPr lvl="4"/>
            <a:r>
              <a:rPr lang="en-US" dirty="0"/>
              <a:t>Paragraph Text – Avenir Next Regular</a:t>
            </a:r>
          </a:p>
        </p:txBody>
      </p:sp>
    </p:spTree>
    <p:extLst>
      <p:ext uri="{BB962C8B-B14F-4D97-AF65-F5344CB8AC3E}">
        <p14:creationId xmlns:p14="http://schemas.microsoft.com/office/powerpoint/2010/main" val="59043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72" r:id="rId2"/>
    <p:sldLayoutId id="2147483759" r:id="rId3"/>
    <p:sldLayoutId id="2147483760" r:id="rId4"/>
    <p:sldLayoutId id="2147483771" r:id="rId5"/>
    <p:sldLayoutId id="2147483761" r:id="rId6"/>
    <p:sldLayoutId id="2147483762" r:id="rId7"/>
    <p:sldLayoutId id="2147483769" r:id="rId8"/>
    <p:sldLayoutId id="2147483775" r:id="rId9"/>
    <p:sldLayoutId id="2147483776" r:id="rId10"/>
    <p:sldLayoutId id="2147483770" r:id="rId11"/>
    <p:sldLayoutId id="2147483763" r:id="rId12"/>
    <p:sldLayoutId id="2147483764" r:id="rId13"/>
    <p:sldLayoutId id="2147483777" r:id="rId14"/>
    <p:sldLayoutId id="2147483773" r:id="rId15"/>
    <p:sldLayoutId id="2147483774" r:id="rId16"/>
  </p:sldLayoutIdLst>
  <p:txStyles>
    <p:titleStyle>
      <a:lvl1pPr algn="l" defTabSz="1300460" rtl="0" eaLnBrk="1" latinLnBrk="0" hangingPunct="1">
        <a:lnSpc>
          <a:spcPct val="90000"/>
        </a:lnSpc>
        <a:spcBef>
          <a:spcPct val="0"/>
        </a:spcBef>
        <a:buNone/>
        <a:defRPr sz="4800" b="1" i="0" kern="1200">
          <a:solidFill>
            <a:schemeClr val="tx1"/>
          </a:solidFill>
          <a:latin typeface="Avenir Next Demi Bold" panose="020B0503020202020204" pitchFamily="34" charset="0"/>
          <a:ea typeface="+mj-ea"/>
          <a:cs typeface="+mj-cs"/>
        </a:defRPr>
      </a:lvl1pPr>
    </p:titleStyle>
    <p:bodyStyle>
      <a:lvl1pPr marL="0" indent="0" algn="l" defTabSz="1300460" rtl="0" eaLnBrk="1" latinLnBrk="0" hangingPunct="1">
        <a:lnSpc>
          <a:spcPct val="90000"/>
        </a:lnSpc>
        <a:spcBef>
          <a:spcPts val="1422"/>
        </a:spcBef>
        <a:buFont typeface="Arial" panose="020B0604020202020204" pitchFamily="34" charset="0"/>
        <a:buNone/>
        <a:defRPr sz="32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1pPr>
      <a:lvl2pPr marL="650230" indent="0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2pPr>
      <a:lvl3pPr marL="1300460" indent="0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3pPr>
      <a:lvl4pPr marL="1950689" indent="0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4pPr>
      <a:lvl5pPr marL="2600919" indent="0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5pPr>
      <a:lvl6pPr marL="357626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72" userDrawn="1">
          <p15:clr>
            <a:srgbClr val="F26B43"/>
          </p15:clr>
        </p15:guide>
        <p15:guide id="2" pos="54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6E470-1AA9-E261-824A-FEB30EFB0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14CD9B-1F67-4171-782D-2877F7D1E2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32775" y="3674661"/>
            <a:ext cx="8366125" cy="1309934"/>
          </a:xfrm>
        </p:spPr>
        <p:txBody>
          <a:bodyPr/>
          <a:lstStyle/>
          <a:p>
            <a:r>
              <a:rPr lang="en-US" dirty="0"/>
              <a:t>Department Leadership School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D25383-AF19-AA72-4EF3-FF92193FD6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2097735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66D67-D8BA-2C0E-D32B-319F68313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837124-2E99-936C-60BF-41E0659B2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/>
              <a:t>Strategic Meetings: </a:t>
            </a:r>
          </a:p>
          <a:p>
            <a:endParaRPr lang="en-US" sz="3600" b="1" dirty="0"/>
          </a:p>
          <a:p>
            <a:r>
              <a:rPr lang="en-US" sz="4000" b="1" dirty="0"/>
              <a:t>Invite the Right People</a:t>
            </a:r>
            <a:endParaRPr lang="en-US" sz="4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Only include participants who are essential to the discussion or decision-making. Avoid over-inviting, as too many attendees can dilute focus.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Assign roles to clarify responsibilities.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  <a:p>
            <a:r>
              <a:rPr lang="en-US" sz="4000" b="1" dirty="0"/>
              <a:t>Start and End on Time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600" dirty="0"/>
              <a:t>Respect participants’ time by starting promptly and adhering to the scheduled end time.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Ending on time reinforces efficiency and accountability</a:t>
            </a:r>
          </a:p>
          <a:p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32398-7D37-B21E-2238-1C2DB2DAC2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3430188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578BA-EF36-A3CD-DD35-40B112B56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658F89-F8D3-0462-0180-30B625226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Strategic Meetings: </a:t>
            </a:r>
          </a:p>
          <a:p>
            <a:endParaRPr lang="en-US" sz="3600" b="1" dirty="0"/>
          </a:p>
          <a:p>
            <a:r>
              <a:rPr lang="en-US" sz="4000" b="1" dirty="0"/>
              <a:t>Facilitate Engagement and Connection</a:t>
            </a:r>
            <a:endParaRPr lang="en-US" sz="40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600" dirty="0"/>
              <a:t>Encourage brief personal check-ins or small talk at the start to foster a positive atmosphere.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During the meeting, actively manage discussions to ensure everyone has a chance to contribute and that conversations stay on topic.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48B58-EB55-A6F2-194B-EF5A688B70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37267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80C8D-A404-C8D2-8DC7-7EEAC4BC5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57FA1E-1BBE-EFB7-1DE3-29DB05C37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Strategic Meetings: </a:t>
            </a:r>
          </a:p>
          <a:p>
            <a:endParaRPr lang="en-US" sz="3600" b="1" dirty="0"/>
          </a:p>
          <a:p>
            <a:r>
              <a:rPr lang="en-US" sz="4000" b="1" dirty="0"/>
              <a:t>Focus on Actionable Outcomes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Every meeting should conclude with clear next steps. Ensure participants leave knowing: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What actions to take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Who is responsible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Deadlines for completion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Document decisions and action items and share them promptly after the meeting.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4CAC8-E8D6-0F7A-4A22-798C09409CA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1625164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E5599-BFBF-2900-8DB2-28DFBF775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4ACB24-F3AA-0865-6EBD-05BDE6B03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Strategic Meetings: </a:t>
            </a:r>
          </a:p>
          <a:p>
            <a:endParaRPr lang="en-US" sz="3600" b="1" dirty="0"/>
          </a:p>
          <a:p>
            <a:r>
              <a:rPr lang="en-US" sz="4000" b="1" dirty="0"/>
              <a:t>Follow Up</a:t>
            </a:r>
          </a:p>
          <a:p>
            <a:endParaRPr lang="en-US" sz="40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Send a concise summary of key points, decisions, and action items.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This reinforces accountability and ensures alignment across the team.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B8CD78-79A9-C4F1-047B-1743725DB3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1033793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C1D56-B1DA-9340-2C67-8ADC9AB51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5F0548-5273-0B3F-9026-A3915065C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Efficient or Effective</a:t>
            </a:r>
          </a:p>
          <a:p>
            <a:endParaRPr lang="en-US" sz="44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Efficient meetings finish fast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Effective meetings finish with a clear, usable result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Everyone should leave knowing three things: 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What to do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How to do it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When it’s due</a:t>
            </a:r>
          </a:p>
          <a:p>
            <a:endParaRPr lang="en-US" sz="44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BDA453-EE80-56CF-3AD1-2258751687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580618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2AD0C-7351-342A-1734-7553523DA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9671FD-B5A2-006A-4EEA-0733C8C89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The “Silent Start” Strategy (The Amazon Method)</a:t>
            </a:r>
          </a:p>
          <a:p>
            <a:endParaRPr lang="en-US" sz="44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Sometimes the best way to start a meeting is with silence.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At Amazon, the first 20 minutes of high-level meetings are spent silently reading a detailed memo about the topic at hand.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Why does it work? Science shows we read faster than we listen.</a:t>
            </a:r>
            <a:endParaRPr lang="en-US" sz="44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Immediate discussion often leads to anchoring bias. The first person to speak sets the “anchor” for the conversation, and everyone else unconsciously adjusts their opinion to match that first comment.</a:t>
            </a: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D59A86-8EA5-35C2-CEC4-D9EEF59320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773242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0978F-E4D1-DBCF-9182-087CB8D2C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8DF1146-ADA7-BDC9-7ECE-682B291F6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Try a “Silent Start” at a Strategic Meeting</a:t>
            </a:r>
          </a:p>
          <a:p>
            <a:endParaRPr lang="en-US" sz="44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Write a 1-2 page memo outlining the problem, context, and data.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Send it out, but assume nobody read it (because let’s be honest, they probably didn’t)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Set aside the first 10 minutes for silent reading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Open the floor – Discussion will be deeper, richer, and less prone to groupthink because everyone is operating from the same facts.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93BBB-F436-DF1F-0B23-5EC5ABDF99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2284056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884D5-033C-C67B-6443-5BEA8AD4D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871059-84CB-FEAD-5F8D-589D9F93F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Brainstorming</a:t>
            </a:r>
          </a:p>
          <a:p>
            <a:endParaRPr lang="en-US" sz="44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If you want to generate ideas, the worst thing you can do is ask the group to “shout them out.”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Research indicates that verbal group brainstorming is often flawed due to “production blocking.”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While one person is talking, everyone else is blocked from sharing.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They either forget their ideas, lose confidence, or succumb to groupthink.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FDC8B9-AD8F-2E8F-6563-D5C45783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26064959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9CE4E-7927-299A-1DB6-CCC86BAB5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021984-F5E1-DE21-EE2E-BF3F207DB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The Fix: Brainwriting</a:t>
            </a:r>
          </a:p>
          <a:p>
            <a:endParaRPr lang="en-US" sz="4400" b="1" dirty="0"/>
          </a:p>
          <a:p>
            <a:r>
              <a:rPr lang="en-US" sz="4400" dirty="0"/>
              <a:t>Brainwriting separates: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Idea </a:t>
            </a:r>
            <a:r>
              <a:rPr lang="en-US" sz="4400" i="1" dirty="0"/>
              <a:t>generation</a:t>
            </a:r>
            <a:r>
              <a:rPr lang="en-US" sz="4400" dirty="0"/>
              <a:t> (best done alone); from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Idea </a:t>
            </a:r>
            <a:r>
              <a:rPr lang="en-US" sz="4400" i="1" dirty="0"/>
              <a:t>evaluation</a:t>
            </a:r>
            <a:r>
              <a:rPr lang="en-US" sz="4400" dirty="0"/>
              <a:t> (best done in a group).</a:t>
            </a:r>
          </a:p>
          <a:p>
            <a:endParaRPr lang="en-US" sz="44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39B63-6824-CF1F-7836-DF35A6E537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34755222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56F3C-66A4-D383-CD62-1748C5A2A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D115B8-0650-711E-C6AA-BC3BA540E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300" b="1" dirty="0"/>
              <a:t>How to run a Brainwriting session:</a:t>
            </a:r>
          </a:p>
          <a:p>
            <a:endParaRPr lang="en-US" sz="4300" b="1" dirty="0"/>
          </a:p>
          <a:p>
            <a:pPr marL="514350" lvl="0" indent="-514350">
              <a:buFont typeface="+mj-lt"/>
              <a:buAutoNum type="arabicPeriod"/>
            </a:pPr>
            <a:r>
              <a:rPr lang="en-US" sz="3900" b="1" dirty="0"/>
              <a:t>The Prompt</a:t>
            </a:r>
            <a:r>
              <a:rPr lang="en-US" sz="3900" dirty="0"/>
              <a:t>: State the problem clearly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900" b="1" dirty="0"/>
              <a:t>The Solitude</a:t>
            </a:r>
            <a:r>
              <a:rPr lang="en-US" sz="3900" dirty="0"/>
              <a:t>: Set a timer for 5 minutes. Everyone writes down as many ideas as possible—silently. No talking allowed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900" b="1" dirty="0"/>
              <a:t>The Share</a:t>
            </a:r>
            <a:r>
              <a:rPr lang="en-US" sz="3900" dirty="0"/>
              <a:t>: Once the timer rings, post all ideas on a board (physical or digital)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900" b="1" dirty="0"/>
              <a:t>The Discussion</a:t>
            </a:r>
            <a:r>
              <a:rPr lang="en-US" sz="3900" dirty="0"/>
              <a:t>: </a:t>
            </a:r>
            <a:r>
              <a:rPr lang="en-US" sz="3900" i="1" dirty="0"/>
              <a:t>Now</a:t>
            </a:r>
            <a:r>
              <a:rPr lang="en-US" sz="3900" dirty="0"/>
              <a:t> the group can discuss, group, and vote on the ideas</a:t>
            </a:r>
          </a:p>
          <a:p>
            <a:endParaRPr lang="en-US" sz="4300" dirty="0"/>
          </a:p>
          <a:p>
            <a:r>
              <a:rPr lang="en-US" sz="3900" dirty="0"/>
              <a:t>By switching to Brainwriting, you ensure extroverts don’t dominate the floor and you capture the unique brilliance of the quietest people in the room.</a:t>
            </a:r>
          </a:p>
          <a:p>
            <a:endParaRPr lang="en-US" sz="44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62D68D-F3A4-9A8B-8D74-46AC01A44E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259456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3FE6B-AF8A-F6C2-227F-7EB6FAB5B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60FE8D-ED99-739D-C60C-A2889685A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Two primary types of meetings:</a:t>
            </a:r>
          </a:p>
          <a:p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b="1" dirty="0"/>
              <a:t>Routine meetings:</a:t>
            </a:r>
          </a:p>
          <a:p>
            <a:pPr marL="1393180" lvl="1" indent="-742950">
              <a:buFont typeface="+mj-lt"/>
              <a:buAutoNum type="alphaLcPeriod"/>
            </a:pPr>
            <a:r>
              <a:rPr lang="en-US" sz="3600" dirty="0"/>
              <a:t>Post Meetings</a:t>
            </a:r>
          </a:p>
          <a:p>
            <a:pPr marL="1393180" lvl="1" indent="-742950">
              <a:buFont typeface="+mj-lt"/>
              <a:buAutoNum type="alphaLcPeriod"/>
            </a:pPr>
            <a:r>
              <a:rPr lang="en-US" sz="3600" dirty="0"/>
              <a:t>District Conferences</a:t>
            </a:r>
          </a:p>
          <a:p>
            <a:pPr marL="1393180" lvl="1" indent="-742950">
              <a:buFont typeface="+mj-lt"/>
              <a:buAutoNum type="alphaLcPeriod"/>
            </a:pPr>
            <a:r>
              <a:rPr lang="en-US" sz="3600" dirty="0"/>
              <a:t>DEC</a:t>
            </a:r>
          </a:p>
          <a:p>
            <a:pPr marL="1393180" lvl="1" indent="-742950">
              <a:buFont typeface="+mj-lt"/>
              <a:buAutoNum type="alphaLcPeriod"/>
            </a:pPr>
            <a:r>
              <a:rPr lang="en-US" sz="3600" dirty="0"/>
              <a:t>Department Convention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/>
              <a:t>Strategic meetings:</a:t>
            </a:r>
          </a:p>
          <a:p>
            <a:pPr marL="1393180" lvl="1" indent="-742950">
              <a:buFont typeface="+mj-lt"/>
              <a:buAutoNum type="alphaLcPeriod"/>
            </a:pPr>
            <a:r>
              <a:rPr lang="en-US" sz="3600" dirty="0"/>
              <a:t>Event/Program Planning</a:t>
            </a:r>
          </a:p>
          <a:p>
            <a:pPr marL="1393180" lvl="1" indent="-742950">
              <a:buFont typeface="+mj-lt"/>
              <a:buAutoNum type="alphaLcPeriod"/>
            </a:pPr>
            <a:r>
              <a:rPr lang="en-US" sz="3600" dirty="0"/>
              <a:t>Problem-Solving</a:t>
            </a:r>
          </a:p>
          <a:p>
            <a:pPr marL="1393180" lvl="1" indent="-742950">
              <a:buFont typeface="+mj-lt"/>
              <a:buAutoNum type="alphaLcPeriod"/>
            </a:pPr>
            <a:r>
              <a:rPr lang="en-US" sz="3600" dirty="0"/>
              <a:t>Membership Strategy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472D87-8C5C-6773-B382-7F5DC5ADD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18315080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B6026-C64E-C140-1B5C-914D8175A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B19F56B-87F9-0498-3CE4-DF1060F93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300" b="1" dirty="0"/>
              <a:t>The Parking Lot</a:t>
            </a:r>
          </a:p>
          <a:p>
            <a:endParaRPr lang="en-US" sz="4300" b="1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 person has a good idea, but it is off-topic.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You do not want to dismiss the idea, but you can’t let the meeting derail.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Place it in the “Parking Lot”</a:t>
            </a:r>
            <a:r>
              <a:rPr lang="en-US" sz="4000" dirty="0"/>
              <a:t> – a designated place where you “park” ideas that are interesting, but not relevant to the current objective.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Makes the speaker feel heard without letting them hijack the agenda.</a:t>
            </a:r>
          </a:p>
          <a:p>
            <a:pPr marL="742950" indent="-742950">
              <a:buFont typeface="+mj-lt"/>
              <a:buAutoNum type="arabicPeriod"/>
            </a:pPr>
            <a:endParaRPr lang="en-US" sz="40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F13254-A1A6-04E9-157A-785D3B397D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4166805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AC7AB-870B-9FAC-EA3D-E56A1FC5C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3B0ADD-3654-390A-C675-E921997BC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/>
              <a:t>Handling Difficult Situations</a:t>
            </a:r>
          </a:p>
          <a:p>
            <a:endParaRPr lang="en-US" sz="4000" dirty="0"/>
          </a:p>
          <a:p>
            <a:r>
              <a:rPr lang="en-US" sz="4000" dirty="0"/>
              <a:t>Even with the best preparation, challenges arise. Here’s how to handle common difficult situations:</a:t>
            </a:r>
          </a:p>
          <a:p>
            <a:endParaRPr 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/>
              <a:t>The Dominator</a:t>
            </a:r>
            <a:r>
              <a:rPr lang="en-US" sz="4000" dirty="0"/>
              <a:t>: One person monopolizes discussion. </a:t>
            </a:r>
            <a:r>
              <a:rPr lang="en-US" sz="4000" i="1" dirty="0"/>
              <a:t>Solution</a:t>
            </a:r>
            <a:r>
              <a:rPr lang="en-US" sz="4000" dirty="0"/>
              <a:t>: Thank them for their input and say, “I’d like to hear from others. [Name], what are your thoughts?”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/>
              <a:t>The Silent Member</a:t>
            </a:r>
            <a:r>
              <a:rPr lang="en-US" sz="4000" dirty="0"/>
              <a:t>: Someone never contributes. </a:t>
            </a:r>
            <a:r>
              <a:rPr lang="en-US" sz="4000" i="1" dirty="0"/>
              <a:t>Solution</a:t>
            </a:r>
            <a:r>
              <a:rPr lang="en-US" sz="4000" dirty="0"/>
              <a:t>: Invite them specifically: “Sarah, you have experience with this. What’s your perspective?”</a:t>
            </a:r>
          </a:p>
          <a:p>
            <a:endParaRPr lang="en-US" sz="40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CED21-B1F6-3E3F-507E-5F2E1AC738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2538736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62C08-476D-8DC2-FB3A-C52D55C48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E564F3A-E384-B15C-D127-3C2372F41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Handling Difficult Situations</a:t>
            </a:r>
          </a:p>
          <a:p>
            <a:endParaRPr lang="en-US" sz="44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b="1" dirty="0"/>
              <a:t>The Conflict</a:t>
            </a:r>
            <a:r>
              <a:rPr lang="en-US" sz="4000" dirty="0"/>
              <a:t>: Two people argue. </a:t>
            </a:r>
            <a:r>
              <a:rPr lang="en-US" sz="4000" i="1" dirty="0"/>
              <a:t>Solution</a:t>
            </a:r>
            <a:r>
              <a:rPr lang="en-US" sz="4000" dirty="0"/>
              <a:t>: Acknowledge both views, then redirect: “You both raise valid points. Let’s focus on finding a solution that addresses both concerns.”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b="1" dirty="0"/>
              <a:t>The Tangent Train</a:t>
            </a:r>
            <a:r>
              <a:rPr lang="en-US" sz="4000" dirty="0"/>
              <a:t>: Discussion keeps veering off-topic. </a:t>
            </a:r>
            <a:r>
              <a:rPr lang="en-US" sz="4000" i="1" dirty="0"/>
              <a:t>Solution</a:t>
            </a:r>
            <a:r>
              <a:rPr lang="en-US" sz="4000" dirty="0"/>
              <a:t>: Use the parking lot consistently and say, “Great point—let’s capture that and stay focused on [agenda item].”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b="1" dirty="0"/>
              <a:t>The Late Arriver</a:t>
            </a:r>
            <a:r>
              <a:rPr lang="en-US" sz="4000" dirty="0"/>
              <a:t>: Someone habitually arrives late. </a:t>
            </a:r>
            <a:r>
              <a:rPr lang="en-US" sz="4000" i="1" dirty="0"/>
              <a:t>Solution</a:t>
            </a:r>
            <a:r>
              <a:rPr lang="en-US" sz="4000" dirty="0"/>
              <a:t>: Start on time regardless. Recap briefly when they arrive, but don’t restart. Consistency trains people to show up promptly.</a:t>
            </a:r>
          </a:p>
          <a:p>
            <a:endParaRPr lang="en-US" sz="40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D2EFB-E399-34AB-ED06-31A1178B66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1104176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2340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C1B0A-A3F7-2DB7-00FF-706761B60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73D514-3E94-B643-284F-B5645777E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/>
              <a:t>Routine Meetings - </a:t>
            </a:r>
            <a:r>
              <a:rPr lang="en-US" sz="4400" dirty="0"/>
              <a:t>Basic Meeting Structure:</a:t>
            </a:r>
          </a:p>
          <a:p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Call to order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Reading and approval of minutes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Reports from officers and committees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Old business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New business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Announcements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Adjournment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23372-9D26-9BDA-C41F-84C31866D0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149696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8B59B-961A-F584-CE26-2F9F0E907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663FA0-BF4E-9EB6-89A4-CBAD69270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/>
              <a:t>When to Use Robert’s Rules</a:t>
            </a:r>
          </a:p>
          <a:p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Board of directors’ meetings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Committee meetings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Annual general meetings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Any formal meeting requiring recorded votes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Situations where fairness and procedure are paramount</a:t>
            </a:r>
          </a:p>
          <a:p>
            <a:endParaRPr lang="en-US" sz="3600" dirty="0"/>
          </a:p>
          <a:p>
            <a:r>
              <a:rPr lang="en-US" sz="4000" dirty="0"/>
              <a:t>For informal meetings or strategy sessions, strict parliamentary procedure may slow things down. Use your judgment based on the meeting’s purpose.</a:t>
            </a:r>
          </a:p>
          <a:p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DBC1F-A930-B079-80A8-06A63AACEB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2445095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B9C69-AF81-AC15-C462-E6CA20CD4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A868F6-F03C-491F-F847-164E8471C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Key Principles of Robert’s Rules</a:t>
            </a:r>
            <a:endParaRPr lang="en-US" sz="4400" dirty="0"/>
          </a:p>
          <a:p>
            <a:pPr lvl="0"/>
            <a:endParaRPr lang="en-US" b="1" dirty="0"/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One topic at a time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One speaker at a time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Majority rules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Minority rights protected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All members are equal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18B72-EBFE-93E4-59B7-86752F313B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3177305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CBD30-5086-9E8C-C28C-700E85B6A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C41774-60EB-867C-4D1F-603324E3C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Handling Motions</a:t>
            </a:r>
          </a:p>
          <a:p>
            <a:endParaRPr lang="en-US" sz="4400" b="1" dirty="0"/>
          </a:p>
          <a:p>
            <a:r>
              <a:rPr lang="en-US" sz="4000" dirty="0"/>
              <a:t>Understanding motions is essential for anyone running formal meetings. </a:t>
            </a:r>
          </a:p>
          <a:p>
            <a:endParaRPr lang="en-US" sz="4000" dirty="0"/>
          </a:p>
          <a:p>
            <a:r>
              <a:rPr lang="en-US" sz="4000" dirty="0"/>
              <a:t>A motion is a formal proposal for the group to take action or make a decision.</a:t>
            </a:r>
          </a:p>
          <a:p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DCF0D-E09B-7D91-052D-29E3ABD379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1462492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FDBD1-B5CA-5C3C-A3AD-35F14BFF4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2E32B-D7D0-B351-3B8A-29652E29B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Handling Motions</a:t>
            </a:r>
          </a:p>
          <a:p>
            <a:endParaRPr lang="en-US" sz="4400" b="1" dirty="0"/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A member makes a motion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Another member seconds it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The chair restates the motion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Discussion follows (stay on topic)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The chair calls for a vote when discussion ends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Results are announced and recorded</a:t>
            </a:r>
          </a:p>
          <a:p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85C25C-756E-9676-E1EE-71F2B28786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4149971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DB6A3-3D4D-E18F-6788-E275792F4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45265F-4B50-D142-4641-6A8E699E6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Strategic Meetings: </a:t>
            </a:r>
          </a:p>
          <a:p>
            <a:endParaRPr lang="en-US" sz="3600" b="1" dirty="0"/>
          </a:p>
          <a:p>
            <a:r>
              <a:rPr lang="en-US" sz="4000" b="1" dirty="0"/>
              <a:t>Define Purpose and Objectives</a:t>
            </a:r>
            <a:endParaRPr lang="en-US" sz="40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600" dirty="0"/>
              <a:t>Before scheduling a meeting, determine if it is truly necessary. Ask whether the objectives can be achieved through email, collaborative documents, or brief one-on-one discussions.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600" dirty="0"/>
              <a:t>If a meeting is essential, clearly define its purpose—whether it’s for decision-making, problem-solving, project planning, or strategic planning—and communicate this to participants in advance.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600" dirty="0"/>
              <a:t>A meeting without a purpose is just a calendar event. 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4000" dirty="0"/>
          </a:p>
          <a:p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DCFBA-1EC0-C753-085C-81F1DF17D4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3064786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406A9-EE6C-E56A-E805-D0A504285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C7CE9-9EC4-4DA1-C4B8-FD5FB866B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Strategic Meetings: </a:t>
            </a:r>
          </a:p>
          <a:p>
            <a:endParaRPr lang="en-US" sz="3600" b="1" dirty="0"/>
          </a:p>
          <a:p>
            <a:r>
              <a:rPr lang="en-US" sz="4000" b="1" dirty="0"/>
              <a:t>Prepare a Structured Agenda</a:t>
            </a:r>
            <a:endParaRPr lang="en-US" sz="40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600" dirty="0"/>
              <a:t>A single, clear purpose for the meeting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600" dirty="0"/>
              <a:t>Specific topics aligned with the purpose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600" dirty="0"/>
              <a:t>Prioritized items, addressing the most critical issues first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600" dirty="0"/>
              <a:t>Time allocations for each topic to maintain pace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3600" dirty="0"/>
          </a:p>
          <a:p>
            <a:pPr lvl="0"/>
            <a:r>
              <a:rPr lang="en-US" sz="3600" dirty="0"/>
              <a:t>Distribute the agenda at least a day in advance to allow participants to prepare and contribute meaningfully.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4000" dirty="0"/>
          </a:p>
          <a:p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19DB03-CEAE-9537-2C22-0FFA40EECB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Effective Meetings</a:t>
            </a:r>
          </a:p>
        </p:txBody>
      </p:sp>
    </p:spTree>
    <p:extLst>
      <p:ext uri="{BB962C8B-B14F-4D97-AF65-F5344CB8AC3E}">
        <p14:creationId xmlns:p14="http://schemas.microsoft.com/office/powerpoint/2010/main" val="3685378371"/>
      </p:ext>
    </p:extLst>
  </p:cSld>
  <p:clrMapOvr>
    <a:masterClrMapping/>
  </p:clrMapOvr>
</p:sld>
</file>

<file path=ppt/theme/theme1.xml><?xml version="1.0" encoding="utf-8"?>
<a:theme xmlns:a="http://schemas.openxmlformats.org/drawingml/2006/main" name="American Legion Theme">
  <a:themeElements>
    <a:clrScheme name="TAL Custom">
      <a:dk1>
        <a:srgbClr val="231F20"/>
      </a:dk1>
      <a:lt1>
        <a:srgbClr val="FFFFFF"/>
      </a:lt1>
      <a:dk2>
        <a:srgbClr val="1B3D6D"/>
      </a:dk2>
      <a:lt2>
        <a:srgbClr val="E7E6E6"/>
      </a:lt2>
      <a:accent1>
        <a:srgbClr val="D72031"/>
      </a:accent1>
      <a:accent2>
        <a:srgbClr val="FFFFFF"/>
      </a:accent2>
      <a:accent3>
        <a:srgbClr val="1B3D6D"/>
      </a:accent3>
      <a:accent4>
        <a:srgbClr val="7F7F7F"/>
      </a:accent4>
      <a:accent5>
        <a:srgbClr val="D72131"/>
      </a:accent5>
      <a:accent6>
        <a:srgbClr val="F2F2F2"/>
      </a:accent6>
      <a:hlink>
        <a:srgbClr val="1B3D6D"/>
      </a:hlink>
      <a:folHlink>
        <a:srgbClr val="1B3D6D"/>
      </a:folHlink>
    </a:clrScheme>
    <a:fontScheme name="TAL Standard">
      <a:majorFont>
        <a:latin typeface="Avenir Next LT Pro Dem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L PPT TEMPLATE" id="{405F59DE-CD9D-40F9-9547-60C5EDDFEEBE}" vid="{AB527392-865C-4E4B-9D71-ECF03ABAE657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2996780-8ee3-477e-ac96-c28f58c3e646" xsi:nil="true"/>
    <lcf76f155ced4ddcb4097134ff3c332f xmlns="678c04f6-f183-44c2-9cd0-bee70d2694e8">
      <Terms xmlns="http://schemas.microsoft.com/office/infopath/2007/PartnerControls"/>
    </lcf76f155ced4ddcb4097134ff3c332f>
    <SharedWithUsers xmlns="f2996780-8ee3-477e-ac96-c28f58c3e646">
      <UserInfo>
        <DisplayName>Rutledge, Claire A.</DisplayName>
        <AccountId>84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F633947B556F48813B56F8D9C17A6C" ma:contentTypeVersion="14" ma:contentTypeDescription="Create a new document." ma:contentTypeScope="" ma:versionID="23a6aa8502fc882d145e45a315cc54a5">
  <xsd:schema xmlns:xsd="http://www.w3.org/2001/XMLSchema" xmlns:xs="http://www.w3.org/2001/XMLSchema" xmlns:p="http://schemas.microsoft.com/office/2006/metadata/properties" xmlns:ns2="678c04f6-f183-44c2-9cd0-bee70d2694e8" xmlns:ns3="f2996780-8ee3-477e-ac96-c28f58c3e646" targetNamespace="http://schemas.microsoft.com/office/2006/metadata/properties" ma:root="true" ma:fieldsID="4c247f2320ebe840bf46af9795b2fd93" ns2:_="" ns3:_="">
    <xsd:import namespace="678c04f6-f183-44c2-9cd0-bee70d2694e8"/>
    <xsd:import namespace="f2996780-8ee3-477e-ac96-c28f58c3e646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8c04f6-f183-44c2-9cd0-bee70d2694e8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3dc981da-f853-451a-a046-e71042c6e6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996780-8ee3-477e-ac96-c28f58c3e64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00104a9-b7a2-4e49-a79d-6a7c8c9706e6}" ma:internalName="TaxCatchAll" ma:showField="CatchAllData" ma:web="f2996780-8ee3-477e-ac96-c28f58c3e6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CFC471-5ACB-4C5D-8C08-A06F19649396}">
  <ds:schemaRefs>
    <ds:schemaRef ds:uri="678c04f6-f183-44c2-9cd0-bee70d2694e8"/>
    <ds:schemaRef ds:uri="http://purl.org/dc/elements/1.1/"/>
    <ds:schemaRef ds:uri="http://schemas.openxmlformats.org/package/2006/metadata/core-properties"/>
    <ds:schemaRef ds:uri="http://purl.org/dc/terms/"/>
    <ds:schemaRef ds:uri="f2996780-8ee3-477e-ac96-c28f58c3e646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011CB92-B314-4CB4-A5EF-A4E5F6094B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8c04f6-f183-44c2-9cd0-bee70d2694e8"/>
    <ds:schemaRef ds:uri="f2996780-8ee3-477e-ac96-c28f58c3e6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612F0F-5350-43A8-96E7-1CD8DD314A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1215</Words>
  <Application>Microsoft Office PowerPoint</Application>
  <PresentationFormat>Custom</PresentationFormat>
  <Paragraphs>172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Aptos</vt:lpstr>
      <vt:lpstr>Arial</vt:lpstr>
      <vt:lpstr>Avenir Next</vt:lpstr>
      <vt:lpstr>Avenir Next Demi Bold</vt:lpstr>
      <vt:lpstr>American Legion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Shindel, Rebecca L.</dc:creator>
  <cp:lastModifiedBy>John Derner</cp:lastModifiedBy>
  <cp:revision>7</cp:revision>
  <cp:lastPrinted>2026-05-28T16:16:36Z</cp:lastPrinted>
  <dcterms:created xsi:type="dcterms:W3CDTF">2023-11-28T16:38:39Z</dcterms:created>
  <dcterms:modified xsi:type="dcterms:W3CDTF">2026-05-30T16:28:10Z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c91b28-7e0e-4bfd-870f-ca289b7f09ce_Enabled">
    <vt:lpwstr>true</vt:lpwstr>
  </property>
  <property fmtid="{D5CDD505-2E9C-101B-9397-08002B2CF9AE}" pid="3" name="MSIP_Label_ecc91b28-7e0e-4bfd-870f-ca289b7f09ce_SetDate">
    <vt:lpwstr>2022-08-12T10:27:40Z</vt:lpwstr>
  </property>
  <property fmtid="{D5CDD505-2E9C-101B-9397-08002B2CF9AE}" pid="4" name="MSIP_Label_ecc91b28-7e0e-4bfd-870f-ca289b7f09ce_Method">
    <vt:lpwstr>Standard</vt:lpwstr>
  </property>
  <property fmtid="{D5CDD505-2E9C-101B-9397-08002B2CF9AE}" pid="5" name="MSIP_Label_ecc91b28-7e0e-4bfd-870f-ca289b7f09ce_Name">
    <vt:lpwstr>Confidential</vt:lpwstr>
  </property>
  <property fmtid="{D5CDD505-2E9C-101B-9397-08002B2CF9AE}" pid="6" name="MSIP_Label_ecc91b28-7e0e-4bfd-870f-ca289b7f09ce_SiteId">
    <vt:lpwstr>dd9d243c-8688-470f-8812-4ceb7ac50b6c</vt:lpwstr>
  </property>
  <property fmtid="{D5CDD505-2E9C-101B-9397-08002B2CF9AE}" pid="7" name="MSIP_Label_ecc91b28-7e0e-4bfd-870f-ca289b7f09ce_ActionId">
    <vt:lpwstr>89b74791-f7fc-4de7-a335-4b9acadae9e0</vt:lpwstr>
  </property>
  <property fmtid="{D5CDD505-2E9C-101B-9397-08002B2CF9AE}" pid="8" name="MSIP_Label_ecc91b28-7e0e-4bfd-870f-ca289b7f09ce_ContentBits">
    <vt:lpwstr>0</vt:lpwstr>
  </property>
  <property fmtid="{D5CDD505-2E9C-101B-9397-08002B2CF9AE}" pid="9" name="ContentTypeId">
    <vt:lpwstr>0x01010085F633947B556F48813B56F8D9C17A6C</vt:lpwstr>
  </property>
  <property fmtid="{D5CDD505-2E9C-101B-9397-08002B2CF9AE}" pid="10" name="MediaServiceImageTags">
    <vt:lpwstr/>
  </property>
</Properties>
</file>