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70" r:id="rId4"/>
    <p:sldId id="258" r:id="rId5"/>
    <p:sldId id="269" r:id="rId6"/>
    <p:sldId id="259" r:id="rId7"/>
    <p:sldId id="260" r:id="rId8"/>
    <p:sldId id="261" r:id="rId9"/>
    <p:sldId id="262" r:id="rId10"/>
    <p:sldId id="263" r:id="rId11"/>
    <p:sldId id="265" r:id="rId12"/>
    <p:sldId id="266" r:id="rId13"/>
    <p:sldId id="267" r:id="rId14"/>
    <p:sldId id="268" r:id="rId15"/>
  </p:sldIdLst>
  <p:sldSz cx="12192000" cy="6858000"/>
  <p:notesSz cx="7010400" cy="9296400"/>
  <p:embeddedFontLst>
    <p:embeddedFont>
      <p:font typeface="Urbanist" panose="020B0604020202020204" charset="0"/>
      <p:regular r:id="rId17"/>
      <p:bold r:id="rId18"/>
      <p:italic r:id="rId19"/>
      <p:boldItalic r:id="rId20"/>
    </p:embeddedFont>
    <p:embeddedFont>
      <p:font typeface="Urbanist Medium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C7A2520-3715-45A4-A92C-81F3DE893DF7}">
  <a:tblStyle styleId="{0C7A2520-3715-45A4-A92C-81F3DE893DF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-1164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r>
              <a:rPr lang="en-US"/>
              <a:t>Thank you ahead of time for paying attention and keeping an open mind.  
We are going to have an interactive session.  </a:t>
            </a:r>
          </a:p>
          <a:p>
            <a:pPr marL="0" indent="0">
              <a:buNone/>
            </a:pPr>
            <a:r>
              <a:rPr lang="en-US"/>
              <a:t>
Before we go too far into things, be the one is an important topic but what is BTO?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2 minutes to write your answer.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In the department of Iowa BTO is putting suicide prevention into action.  </a:t>
            </a: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8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202" name="Google Shape;2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0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How do you eat an elephant?</a:t>
            </a:r>
          </a:p>
          <a:p>
            <a:pPr marL="0" indent="0">
              <a:buNone/>
            </a:pPr>
            <a:r>
              <a:rPr lang="en-US" dirty="0"/>
              <a:t> One bite at a time?</a:t>
            </a:r>
          </a:p>
          <a:p>
            <a:pPr marL="0" indent="0">
              <a:buNone/>
            </a:pPr>
            <a:r>
              <a:rPr lang="en-US" dirty="0"/>
              <a:t>What happens when the elephant is on fire and charging you?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Reach out to </a:t>
            </a:r>
            <a:r>
              <a:rPr lang="en-US" dirty="0" err="1"/>
              <a:t>respources</a:t>
            </a:r>
            <a:r>
              <a:rPr lang="en-US" dirty="0"/>
              <a:t>.</a:t>
            </a:r>
          </a:p>
        </p:txBody>
      </p:sp>
      <p:sp>
        <p:nvSpPr>
          <p:cNvPr id="230" name="Google Shape;23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1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Misinformation…</a:t>
            </a:r>
          </a:p>
          <a:p>
            <a:pPr marL="0" indent="0">
              <a:buNone/>
            </a:pPr>
            <a:r>
              <a:rPr lang="en-US" dirty="0"/>
              <a:t>Each department and District and post approaches BTO differently.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Let me tell you what Iowa as a department and as a group of organizations has done.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YSS</a:t>
            </a:r>
          </a:p>
          <a:p>
            <a:pPr marL="0" indent="0">
              <a:buNone/>
            </a:pPr>
            <a:r>
              <a:rPr lang="en-US" dirty="0"/>
              <a:t>Salute to the fallen</a:t>
            </a:r>
          </a:p>
          <a:p>
            <a:pPr marL="0" indent="0">
              <a:buNone/>
            </a:pPr>
            <a:r>
              <a:rPr lang="en-US" dirty="0"/>
              <a:t>American Legion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ones I have mentioned are taking action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dirty="0"/>
          </a:p>
        </p:txBody>
      </p:sp>
      <p:sp>
        <p:nvSpPr>
          <p:cNvPr id="254" name="Google Shape;25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1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266" name="Google Shape;26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276" name="Google Shape;276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r>
              <a:rPr lang="en-US"/>
              <a:t>At the end of this I am going to ask you what your post is going to do to address</a:t>
            </a:r>
          </a:p>
          <a:p>
            <a:pPr marL="0" indent="0">
              <a:buNone/>
            </a:pPr>
            <a:r>
              <a:rPr lang="en-US"/>
              <a:t>Veteran Mental Wellness and suicide.</a:t>
            </a:r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While going through the next slides please monitor yourself. </a:t>
            </a: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9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Anyone can intervene.  </a:t>
            </a:r>
          </a:p>
          <a:p>
            <a:pPr marL="0" indent="0">
              <a:buNone/>
            </a:pPr>
            <a:r>
              <a:rPr lang="en-US" dirty="0"/>
              <a:t>No one has to intervene.</a:t>
            </a:r>
          </a:p>
          <a:p>
            <a:pPr marL="0" indent="0">
              <a:buNone/>
            </a:pPr>
            <a:r>
              <a:rPr lang="en-US" dirty="0"/>
              <a:t>What does intervention look like?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Trust your intuition.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next slides will show training opportunities that will teach intervention techniques.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Myth 2…anger </a:t>
            </a:r>
            <a:endParaRPr dirty="0"/>
          </a:p>
        </p:txBody>
      </p:sp>
      <p:sp>
        <p:nvSpPr>
          <p:cNvPr id="212" name="Google Shape;21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766230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"Commit" suicide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Died by suicide / Lost their life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"Commit" implies a CHOICE.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"Successful" suicide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Fatal attempt / Died by suicide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Frames tragedy as an achievement.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"Suicidal" person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Experiencing suicidal thoughts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Thoughts do not define the individual.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"Mentally ill" / "Addicts"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 dirty="0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People with mental illness / substance use</a:t>
            </a:r>
            <a:endParaRPr lang="en-US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marR="0" indent="0" algn="l" rtl="0" fontAlgn="ctr"/>
            <a:r>
              <a:rPr lang="en-US" sz="1800" b="0" i="0" u="none" strike="noStrike">
                <a:solidFill>
                  <a:srgbClr val="7F7F7F"/>
                </a:solidFill>
                <a:effectLst/>
                <a:latin typeface="Urbanist" panose="020B0604020202020204" charset="0"/>
                <a:ea typeface="Urbanist" panose="020B0604020202020204" charset="0"/>
                <a:cs typeface="Urbanist" panose="020B0604020202020204" charset="0"/>
              </a:rPr>
              <a:t>Person-first language shows respect.</a:t>
            </a:r>
            <a:endParaRPr lang="en-US" sz="1800" b="0" i="0" u="none" strike="noStrike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dirty="0"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61766" indent="0">
              <a:buNone/>
            </a:pPr>
            <a:r>
              <a:rPr lang="en-US" dirty="0"/>
              <a:t>What are some issues to embracing…getting comfortable with…. Veteran Mental Wellness? </a:t>
            </a:r>
          </a:p>
          <a:p>
            <a:pPr marL="161766" indent="0">
              <a:buNone/>
            </a:pPr>
            <a:endParaRPr lang="en-US" dirty="0"/>
          </a:p>
          <a:p>
            <a:pPr marL="161766" indent="0">
              <a:buNone/>
            </a:pPr>
            <a:r>
              <a:rPr lang="en-US" dirty="0"/>
              <a:t>Generational…</a:t>
            </a:r>
          </a:p>
          <a:p>
            <a:pPr marL="161766" indent="0">
              <a:buNone/>
            </a:pPr>
            <a:r>
              <a:rPr lang="en-US" dirty="0"/>
              <a:t>What generation are you </a:t>
            </a:r>
          </a:p>
          <a:p>
            <a:pPr marL="161766" indent="0">
              <a:buNone/>
            </a:pPr>
            <a:r>
              <a:rPr lang="en-US" dirty="0"/>
              <a:t>Biases</a:t>
            </a:r>
          </a:p>
          <a:p>
            <a:pPr marL="161766" indent="0">
              <a:buNone/>
            </a:pPr>
            <a:endParaRPr lang="en-US" dirty="0"/>
          </a:p>
          <a:p>
            <a:pPr marL="161766" indent="0">
              <a:buNone/>
            </a:pPr>
            <a:r>
              <a:rPr lang="en-US" dirty="0"/>
              <a:t>lets visit the history inside of the legion.  </a:t>
            </a:r>
          </a:p>
          <a:p>
            <a:pPr marL="16176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205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27" name="Google Shape;12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5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43" name="Google Shape;14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6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r>
              <a:rPr lang="en-US" dirty="0"/>
              <a:t>Fear of making things worse…</a:t>
            </a:r>
          </a:p>
          <a:p>
            <a:pPr marL="0" indent="0">
              <a:buNone/>
            </a:pPr>
            <a:r>
              <a:rPr lang="en-US" dirty="0"/>
              <a:t>Best way to get past fear…face it learn something </a:t>
            </a:r>
            <a:endParaRPr dirty="0"/>
          </a:p>
        </p:txBody>
      </p:sp>
      <p:sp>
        <p:nvSpPr>
          <p:cNvPr id="159" name="Google Shape;15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7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85" name="Google Shape;18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egion.org/advocacy/be-the-one" TargetMode="External"/><Relationship Id="rId3" Type="http://schemas.openxmlformats.org/officeDocument/2006/relationships/image" Target="../media/image1.png"/><Relationship Id="rId7" Type="http://schemas.openxmlformats.org/officeDocument/2006/relationships/image" Target="../media/image2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mithmcintosh.alia@gmail.com" TargetMode="External"/><Relationship Id="rId4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6901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3800713" y="2799457"/>
            <a:ext cx="4590573" cy="754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Be The One</a:t>
            </a:r>
            <a:endParaRPr/>
          </a:p>
        </p:txBody>
      </p:sp>
      <p:sp>
        <p:nvSpPr>
          <p:cNvPr id="87" name="Google Shape;87;p13"/>
          <p:cNvSpPr txBox="1"/>
          <p:nvPr/>
        </p:nvSpPr>
        <p:spPr>
          <a:xfrm>
            <a:off x="3910012" y="3744217"/>
            <a:ext cx="4371975" cy="4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0" i="0" u="none" strike="noStrike" cap="none" dirty="0">
                <a:solidFill>
                  <a:srgbClr val="94A3B8"/>
                </a:solidFill>
                <a:latin typeface="Urbanist"/>
                <a:ea typeface="Urbanist"/>
                <a:cs typeface="Urbanist"/>
                <a:sym typeface="Urbanist"/>
              </a:rPr>
              <a:t>Building and Creating your plan</a:t>
            </a:r>
            <a:endParaRPr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800713" y="4563367"/>
            <a:ext cx="4590573" cy="430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F1F5F9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Whitney Smith</a:t>
            </a:r>
            <a:endParaRPr/>
          </a:p>
        </p:txBody>
      </p:sp>
      <p:sp>
        <p:nvSpPr>
          <p:cNvPr id="89" name="Google Shape;89;p13"/>
          <p:cNvSpPr txBox="1"/>
          <p:nvPr/>
        </p:nvSpPr>
        <p:spPr>
          <a:xfrm>
            <a:off x="3910012" y="5096767"/>
            <a:ext cx="437197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Department of Iowa "Be The One" Chairman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20"/>
          <p:cNvSpPr txBox="1"/>
          <p:nvPr/>
        </p:nvSpPr>
        <p:spPr>
          <a:xfrm>
            <a:off x="571500" y="1535906"/>
            <a:ext cx="5200650" cy="1101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QPR: Question, Persuade, Refer</a:t>
            </a:r>
            <a:endParaRPr/>
          </a:p>
        </p:txBody>
      </p:sp>
      <p:sp>
        <p:nvSpPr>
          <p:cNvPr id="206" name="Google Shape;206;p20"/>
          <p:cNvSpPr txBox="1"/>
          <p:nvPr/>
        </p:nvSpPr>
        <p:spPr>
          <a:xfrm>
            <a:off x="571500" y="3231356"/>
            <a:ext cx="5200650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A Beacon of Hope</a:t>
            </a:r>
            <a:endParaRPr/>
          </a:p>
        </p:txBody>
      </p:sp>
      <p:sp>
        <p:nvSpPr>
          <p:cNvPr id="207" name="Google Shape;207;p20"/>
          <p:cNvSpPr txBox="1"/>
          <p:nvPr/>
        </p:nvSpPr>
        <p:spPr>
          <a:xfrm>
            <a:off x="571500" y="3907631"/>
            <a:ext cx="49530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00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QPR is not intended to be a form of counseling or clinical treatment. Instead, it is a tool to offer hope through positive action.</a:t>
            </a:r>
            <a:endParaRPr/>
          </a:p>
        </p:txBody>
      </p:sp>
      <p:sp>
        <p:nvSpPr>
          <p:cNvPr id="208" name="Google Shape;208;p20"/>
          <p:cNvSpPr txBox="1"/>
          <p:nvPr/>
        </p:nvSpPr>
        <p:spPr>
          <a:xfrm>
            <a:off x="571500" y="4764881"/>
            <a:ext cx="49530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It empowers every member to be a "Gatekeeper" who can identify a crisis and navigate a fellow veteran toward the help they deserve.</a:t>
            </a:r>
            <a:endParaRPr/>
          </a:p>
        </p:txBody>
      </p:sp>
      <p:pic>
        <p:nvPicPr>
          <p:cNvPr id="209" name="Google Shape;209;p20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096000" y="0"/>
            <a:ext cx="6096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2" name="Google Shape;232;p22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3" name="Google Shape;233;p22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1835943"/>
            <a:ext cx="3425130" cy="211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4" name="Google Shape;234;p22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87130" y="1835943"/>
            <a:ext cx="3425130" cy="211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5" name="Google Shape;235;p22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802760" y="1835943"/>
            <a:ext cx="3425130" cy="211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6" name="Google Shape;236;p22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4140993"/>
            <a:ext cx="3425130" cy="211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7" name="Google Shape;237;p22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87130" y="4140993"/>
            <a:ext cx="3425130" cy="2114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38" name="Google Shape;238;p22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802760" y="4140993"/>
            <a:ext cx="3425130" cy="2114550"/>
          </a:xfrm>
          <a:prstGeom prst="rect">
            <a:avLst/>
          </a:prstGeom>
          <a:noFill/>
          <a:ln>
            <a:noFill/>
          </a:ln>
        </p:spPr>
      </p:pic>
      <p:sp>
        <p:nvSpPr>
          <p:cNvPr id="239" name="Google Shape;239;p22"/>
          <p:cNvSpPr txBox="1"/>
          <p:nvPr/>
        </p:nvSpPr>
        <p:spPr>
          <a:xfrm>
            <a:off x="866775" y="2436018"/>
            <a:ext cx="2976309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988 Lifeline</a:t>
            </a:r>
            <a:endParaRPr/>
          </a:p>
        </p:txBody>
      </p:sp>
      <p:sp>
        <p:nvSpPr>
          <p:cNvPr id="240" name="Google Shape;240;p22"/>
          <p:cNvSpPr txBox="1"/>
          <p:nvPr/>
        </p:nvSpPr>
        <p:spPr>
          <a:xfrm>
            <a:off x="866775" y="2969418"/>
            <a:ext cx="283458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00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Call or Text 988. Press 1 for Veterans. Immediate 24/7 crisis support.</a:t>
            </a:r>
            <a:endParaRPr/>
          </a:p>
        </p:txBody>
      </p:sp>
      <p:sp>
        <p:nvSpPr>
          <p:cNvPr id="241" name="Google Shape;241;p22"/>
          <p:cNvSpPr txBox="1"/>
          <p:nvPr/>
        </p:nvSpPr>
        <p:spPr>
          <a:xfrm>
            <a:off x="4482405" y="2436018"/>
            <a:ext cx="2976309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Vets Center</a:t>
            </a:r>
            <a:endParaRPr/>
          </a:p>
        </p:txBody>
      </p:sp>
      <p:sp>
        <p:nvSpPr>
          <p:cNvPr id="242" name="Google Shape;242;p22"/>
          <p:cNvSpPr txBox="1"/>
          <p:nvPr/>
        </p:nvSpPr>
        <p:spPr>
          <a:xfrm>
            <a:off x="4482405" y="2969418"/>
            <a:ext cx="283458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85000" lnSpcReduction="1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Community-based counseling and social services for veterans.</a:t>
            </a:r>
            <a:endParaRPr/>
          </a:p>
        </p:txBody>
      </p:sp>
      <p:sp>
        <p:nvSpPr>
          <p:cNvPr id="243" name="Google Shape;243;p22"/>
          <p:cNvSpPr txBox="1"/>
          <p:nvPr/>
        </p:nvSpPr>
        <p:spPr>
          <a:xfrm>
            <a:off x="8098035" y="2436018"/>
            <a:ext cx="2976309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VA Mental Health</a:t>
            </a:r>
            <a:endParaRPr/>
          </a:p>
        </p:txBody>
      </p:sp>
      <p:sp>
        <p:nvSpPr>
          <p:cNvPr id="244" name="Google Shape;244;p22"/>
          <p:cNvSpPr txBox="1"/>
          <p:nvPr/>
        </p:nvSpPr>
        <p:spPr>
          <a:xfrm>
            <a:off x="8098035" y="2969418"/>
            <a:ext cx="283458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Comprehensive clinical treatment and resource information.</a:t>
            </a:r>
            <a:endParaRPr/>
          </a:p>
        </p:txBody>
      </p:sp>
      <p:sp>
        <p:nvSpPr>
          <p:cNvPr id="245" name="Google Shape;245;p22"/>
          <p:cNvSpPr txBox="1"/>
          <p:nvPr/>
        </p:nvSpPr>
        <p:spPr>
          <a:xfrm>
            <a:off x="866775" y="4741068"/>
            <a:ext cx="2976309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Stop Soldier Suicide</a:t>
            </a:r>
            <a:endParaRPr/>
          </a:p>
        </p:txBody>
      </p:sp>
      <p:sp>
        <p:nvSpPr>
          <p:cNvPr id="246" name="Google Shape;246;p22"/>
          <p:cNvSpPr txBox="1"/>
          <p:nvPr/>
        </p:nvSpPr>
        <p:spPr>
          <a:xfrm>
            <a:off x="866775" y="5274468"/>
            <a:ext cx="283458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Focused solely on preventing suicide among US veterans.</a:t>
            </a:r>
            <a:endParaRPr/>
          </a:p>
        </p:txBody>
      </p:sp>
      <p:sp>
        <p:nvSpPr>
          <p:cNvPr id="247" name="Google Shape;247;p22"/>
          <p:cNvSpPr txBox="1"/>
          <p:nvPr/>
        </p:nvSpPr>
        <p:spPr>
          <a:xfrm>
            <a:off x="4482405" y="4741068"/>
            <a:ext cx="2976309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Wounded Warrior</a:t>
            </a:r>
            <a:endParaRPr/>
          </a:p>
        </p:txBody>
      </p:sp>
      <p:sp>
        <p:nvSpPr>
          <p:cNvPr id="248" name="Google Shape;248;p22"/>
          <p:cNvSpPr txBox="1"/>
          <p:nvPr/>
        </p:nvSpPr>
        <p:spPr>
          <a:xfrm>
            <a:off x="4482405" y="5274468"/>
            <a:ext cx="283458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Mental health programs for veterans and their families.</a:t>
            </a:r>
            <a:endParaRPr/>
          </a:p>
        </p:txBody>
      </p:sp>
      <p:sp>
        <p:nvSpPr>
          <p:cNvPr id="249" name="Google Shape;249;p22"/>
          <p:cNvSpPr txBox="1"/>
          <p:nvPr/>
        </p:nvSpPr>
        <p:spPr>
          <a:xfrm>
            <a:off x="8098034" y="4407633"/>
            <a:ext cx="2976309" cy="1938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020617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American Legion</a:t>
            </a:r>
          </a:p>
          <a:p>
            <a:r>
              <a:rPr lang="en-US">
                <a:solidFill>
                  <a:srgbClr val="020617"/>
                </a:solidFill>
                <a:latin typeface="Urbanist"/>
                <a:ea typeface="Urbanist"/>
                <a:cs typeface="Urbanist"/>
                <a:sym typeface="Urbanist"/>
              </a:rPr>
              <a:t>Tools, ideas, and training materials for your post.</a:t>
            </a:r>
            <a:endParaRPr lang="en-US"/>
          </a:p>
          <a:p>
            <a:pPr lvl="0"/>
            <a:endParaRPr lang="en-US"/>
          </a:p>
          <a:p>
            <a:pPr lvl="0"/>
            <a:r>
              <a:rPr lang="en-US">
                <a:hlinkClick r:id="rId8"/>
              </a:rPr>
              <a:t>https://www.legion.org/advocacy/be-the-one</a:t>
            </a:r>
            <a:endParaRPr lang="en-US"/>
          </a:p>
          <a:p>
            <a:pPr lvl="0"/>
            <a:endParaRPr/>
          </a:p>
        </p:txBody>
      </p:sp>
      <p:sp>
        <p:nvSpPr>
          <p:cNvPr id="251" name="Google Shape;251;p22"/>
          <p:cNvSpPr txBox="1"/>
          <p:nvPr/>
        </p:nvSpPr>
        <p:spPr>
          <a:xfrm>
            <a:off x="571500" y="919311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Nationwide Support Network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3"/>
          <p:cNvSpPr txBox="1"/>
          <p:nvPr/>
        </p:nvSpPr>
        <p:spPr>
          <a:xfrm>
            <a:off x="1769745" y="5580385"/>
            <a:ext cx="5550693" cy="8617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Real impact happens when we transition from awareness to action</a:t>
            </a:r>
            <a:endParaRPr/>
          </a:p>
        </p:txBody>
      </p:sp>
      <p:sp>
        <p:nvSpPr>
          <p:cNvPr id="260" name="Google Shape;260;p23"/>
          <p:cNvSpPr txBox="1"/>
          <p:nvPr/>
        </p:nvSpPr>
        <p:spPr>
          <a:xfrm>
            <a:off x="1319472" y="1490306"/>
            <a:ext cx="5286375" cy="16619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85000" lnSpcReduction="1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SALUTE TO THE FALLEN: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John Thomson: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After his service, John started a mission to ensure no veteran feels forgotten. The </a:t>
            </a:r>
            <a:r>
              <a:rPr lang="en-US" sz="1800" b="0" i="1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Guardian Response Unit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repurposed an ambulance for mental health crisis response.</a:t>
            </a:r>
            <a:endParaRPr/>
          </a:p>
        </p:txBody>
      </p:sp>
      <p:sp>
        <p:nvSpPr>
          <p:cNvPr id="261" name="Google Shape;261;p23"/>
          <p:cNvSpPr txBox="1"/>
          <p:nvPr/>
        </p:nvSpPr>
        <p:spPr>
          <a:xfrm>
            <a:off x="1104900" y="3220744"/>
            <a:ext cx="528637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Iowa American Legion QPR Team: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</a:t>
            </a:r>
            <a:r>
              <a:rPr lang="en-US" sz="1800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7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certified gatekeepers across Iowa districts now serve as beacons for veterans in need.</a:t>
            </a:r>
            <a:endParaRPr/>
          </a:p>
        </p:txBody>
      </p:sp>
      <p:sp>
        <p:nvSpPr>
          <p:cNvPr id="263" name="Google Shape;263;p23"/>
          <p:cNvSpPr txBox="1"/>
          <p:nvPr/>
        </p:nvSpPr>
        <p:spPr>
          <a:xfrm>
            <a:off x="590550" y="538951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Iowa Spotlight: </a:t>
            </a:r>
            <a:r>
              <a:rPr lang="en-US" sz="3600" b="1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Service </a:t>
            </a: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in Action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8" name="Google Shape;268;p2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9" name="Google Shape;269;p2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547717" y="1213544"/>
            <a:ext cx="1096416" cy="1143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0" name="Google Shape;270;p24"/>
          <p:cNvSpPr txBox="1"/>
          <p:nvPr/>
        </p:nvSpPr>
        <p:spPr>
          <a:xfrm>
            <a:off x="2095500" y="2585144"/>
            <a:ext cx="8001000" cy="7542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What are your plans?</a:t>
            </a:r>
            <a:endParaRPr/>
          </a:p>
        </p:txBody>
      </p:sp>
      <p:sp>
        <p:nvSpPr>
          <p:cNvPr id="271" name="Google Shape;271;p24"/>
          <p:cNvSpPr txBox="1"/>
          <p:nvPr/>
        </p:nvSpPr>
        <p:spPr>
          <a:xfrm>
            <a:off x="2286000" y="3625155"/>
            <a:ext cx="76200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0" i="0" u="none" strike="noStrike" cap="none">
                <a:solidFill>
                  <a:srgbClr val="94A3B8"/>
                </a:solidFill>
                <a:latin typeface="Urbanist"/>
                <a:ea typeface="Urbanist"/>
                <a:cs typeface="Urbanist"/>
                <a:sym typeface="Urbanist"/>
              </a:rPr>
              <a:t>The Department of Iowa is committed to saving lives. How will your District or Post implement "Be The One" this year?</a:t>
            </a:r>
            <a:endParaRPr/>
          </a:p>
        </p:txBody>
      </p:sp>
      <p:sp>
        <p:nvSpPr>
          <p:cNvPr id="272" name="Google Shape;272;p24"/>
          <p:cNvSpPr txBox="1"/>
          <p:nvPr/>
        </p:nvSpPr>
        <p:spPr>
          <a:xfrm>
            <a:off x="2286000" y="4787205"/>
            <a:ext cx="7620000" cy="415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Whitney Smith</a:t>
            </a:r>
            <a:endParaRPr/>
          </a:p>
        </p:txBody>
      </p:sp>
      <p:sp>
        <p:nvSpPr>
          <p:cNvPr id="273" name="Google Shape;273;p24"/>
          <p:cNvSpPr txBox="1"/>
          <p:nvPr/>
        </p:nvSpPr>
        <p:spPr>
          <a:xfrm>
            <a:off x="2286000" y="5215830"/>
            <a:ext cx="7620000" cy="4308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  <a:hlinkClick r:id="rId5"/>
              </a:rPr>
              <a:t>Smithmcintosh.alia@gmail.com</a:t>
            </a:r>
            <a:r>
              <a:rPr lang="en-US" sz="1800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8" name="Google Shape;278;p2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9050" y="-6995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79" name="Google Shape;279;p25"/>
          <p:cNvSpPr/>
          <p:nvPr/>
        </p:nvSpPr>
        <p:spPr>
          <a:xfrm>
            <a:off x="571500" y="1736080"/>
            <a:ext cx="11049000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25"/>
          <p:cNvSpPr/>
          <p:nvPr/>
        </p:nvSpPr>
        <p:spPr>
          <a:xfrm>
            <a:off x="571500" y="2507605"/>
            <a:ext cx="11049000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25"/>
          <p:cNvSpPr/>
          <p:nvPr/>
        </p:nvSpPr>
        <p:spPr>
          <a:xfrm>
            <a:off x="571500" y="3279130"/>
            <a:ext cx="11049000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25"/>
          <p:cNvSpPr/>
          <p:nvPr/>
        </p:nvSpPr>
        <p:spPr>
          <a:xfrm>
            <a:off x="571500" y="4050655"/>
            <a:ext cx="11049000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25"/>
          <p:cNvSpPr/>
          <p:nvPr/>
        </p:nvSpPr>
        <p:spPr>
          <a:xfrm>
            <a:off x="571500" y="4822180"/>
            <a:ext cx="11049000" cy="77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25"/>
          <p:cNvSpPr/>
          <p:nvPr/>
        </p:nvSpPr>
        <p:spPr>
          <a:xfrm>
            <a:off x="571500" y="2498080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5" name="Google Shape;285;p25"/>
          <p:cNvSpPr/>
          <p:nvPr/>
        </p:nvSpPr>
        <p:spPr>
          <a:xfrm>
            <a:off x="571500" y="2498080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6" name="Google Shape;286;p25"/>
          <p:cNvSpPr/>
          <p:nvPr/>
        </p:nvSpPr>
        <p:spPr>
          <a:xfrm>
            <a:off x="571500" y="3269605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25"/>
          <p:cNvSpPr/>
          <p:nvPr/>
        </p:nvSpPr>
        <p:spPr>
          <a:xfrm>
            <a:off x="571500" y="3269605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25"/>
          <p:cNvSpPr/>
          <p:nvPr/>
        </p:nvSpPr>
        <p:spPr>
          <a:xfrm>
            <a:off x="571500" y="4041130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25"/>
          <p:cNvSpPr/>
          <p:nvPr/>
        </p:nvSpPr>
        <p:spPr>
          <a:xfrm>
            <a:off x="571500" y="4041130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25"/>
          <p:cNvSpPr/>
          <p:nvPr/>
        </p:nvSpPr>
        <p:spPr>
          <a:xfrm>
            <a:off x="571500" y="4812655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25"/>
          <p:cNvSpPr/>
          <p:nvPr/>
        </p:nvSpPr>
        <p:spPr>
          <a:xfrm>
            <a:off x="571500" y="4812655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25"/>
          <p:cNvSpPr/>
          <p:nvPr/>
        </p:nvSpPr>
        <p:spPr>
          <a:xfrm>
            <a:off x="571500" y="5584180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25"/>
          <p:cNvSpPr/>
          <p:nvPr/>
        </p:nvSpPr>
        <p:spPr>
          <a:xfrm>
            <a:off x="571500" y="5584180"/>
            <a:ext cx="11049000" cy="9525"/>
          </a:xfrm>
          <a:prstGeom prst="rect">
            <a:avLst/>
          </a:prstGeom>
          <a:solidFill>
            <a:srgbClr val="75757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4" name="Google Shape;294;p25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1878955"/>
            <a:ext cx="857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25"/>
          <p:cNvSpPr txBox="1"/>
          <p:nvPr/>
        </p:nvSpPr>
        <p:spPr>
          <a:xfrm>
            <a:off x="1666875" y="1886098"/>
            <a:ext cx="9953625" cy="266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4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https://dehayf5mhw1h7.cloudfront.net/wp-content/uploads/sites/2030/2024/11/20120450/american-legion-be-the-one-1024x576.webp</a:t>
            </a:r>
            <a:endParaRPr/>
          </a:p>
        </p:txBody>
      </p:sp>
      <p:sp>
        <p:nvSpPr>
          <p:cNvPr id="296" name="Google Shape;296;p25"/>
          <p:cNvSpPr txBox="1"/>
          <p:nvPr/>
        </p:nvSpPr>
        <p:spPr>
          <a:xfrm>
            <a:off x="1666875" y="2119461"/>
            <a:ext cx="99536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Source: </a:t>
            </a:r>
            <a:r>
              <a:rPr lang="en-US" sz="1600" b="0" i="0" u="none" strike="noStrike" cap="none">
                <a:solidFill>
                  <a:srgbClr val="4F46E5"/>
                </a:solidFill>
                <a:latin typeface="Urbanist"/>
                <a:ea typeface="Urbanist"/>
                <a:cs typeface="Urbanist"/>
                <a:sym typeface="Urbanist"/>
              </a:rPr>
              <a:t>www.1380kcim.com</a:t>
            </a:r>
            <a:endParaRPr/>
          </a:p>
        </p:txBody>
      </p:sp>
      <p:sp>
        <p:nvSpPr>
          <p:cNvPr id="298" name="Google Shape;298;p25"/>
          <p:cNvSpPr txBox="1"/>
          <p:nvPr/>
        </p:nvSpPr>
        <p:spPr>
          <a:xfrm>
            <a:off x="1666875" y="2657623"/>
            <a:ext cx="9953625" cy="266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4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https://news.va.gov/wp-content/uploads/sites/3/2025/07/BSF.jpg</a:t>
            </a:r>
            <a:endParaRPr/>
          </a:p>
        </p:txBody>
      </p:sp>
      <p:sp>
        <p:nvSpPr>
          <p:cNvPr id="299" name="Google Shape;299;p25"/>
          <p:cNvSpPr txBox="1"/>
          <p:nvPr/>
        </p:nvSpPr>
        <p:spPr>
          <a:xfrm>
            <a:off x="1666875" y="2890986"/>
            <a:ext cx="99536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Source: </a:t>
            </a:r>
            <a:r>
              <a:rPr lang="en-US" sz="1600" b="0" i="0" u="none" strike="noStrike" cap="none">
                <a:solidFill>
                  <a:srgbClr val="4F46E5"/>
                </a:solidFill>
                <a:latin typeface="Urbanist"/>
                <a:ea typeface="Urbanist"/>
                <a:cs typeface="Urbanist"/>
                <a:sym typeface="Urbanist"/>
              </a:rPr>
              <a:t>news.va.gov</a:t>
            </a:r>
            <a:endParaRPr/>
          </a:p>
        </p:txBody>
      </p:sp>
      <p:pic>
        <p:nvPicPr>
          <p:cNvPr id="300" name="Google Shape;300;p25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71500" y="3422005"/>
            <a:ext cx="857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301" name="Google Shape;301;p25"/>
          <p:cNvSpPr txBox="1"/>
          <p:nvPr/>
        </p:nvSpPr>
        <p:spPr>
          <a:xfrm>
            <a:off x="1666875" y="3429148"/>
            <a:ext cx="9953625" cy="266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4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https://cssrs.columbia.edu/wp-content/themes/sage-8/dist/images/logo.png</a:t>
            </a:r>
            <a:endParaRPr/>
          </a:p>
        </p:txBody>
      </p:sp>
      <p:sp>
        <p:nvSpPr>
          <p:cNvPr id="302" name="Google Shape;302;p25"/>
          <p:cNvSpPr txBox="1"/>
          <p:nvPr/>
        </p:nvSpPr>
        <p:spPr>
          <a:xfrm>
            <a:off x="1666875" y="3662511"/>
            <a:ext cx="99536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Source: </a:t>
            </a:r>
            <a:r>
              <a:rPr lang="en-US" sz="1600" b="0" i="0" u="none" strike="noStrike" cap="none">
                <a:solidFill>
                  <a:srgbClr val="4F46E5"/>
                </a:solidFill>
                <a:latin typeface="Urbanist"/>
                <a:ea typeface="Urbanist"/>
                <a:cs typeface="Urbanist"/>
                <a:sym typeface="Urbanist"/>
              </a:rPr>
              <a:t>cssrs.columbia.edu</a:t>
            </a:r>
            <a:endParaRPr/>
          </a:p>
        </p:txBody>
      </p:sp>
      <p:pic>
        <p:nvPicPr>
          <p:cNvPr id="303" name="Google Shape;303;p25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71500" y="4193530"/>
            <a:ext cx="857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25"/>
          <p:cNvSpPr txBox="1"/>
          <p:nvPr/>
        </p:nvSpPr>
        <p:spPr>
          <a:xfrm>
            <a:off x="1666875" y="4200673"/>
            <a:ext cx="9953625" cy="266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0000" lnSpcReduction="20000"/>
          </a:bodyPr>
          <a:lstStyle/>
          <a:p>
            <a:pPr marL="0" marR="0" lvl="0" indent="0" algn="l" rtl="0">
              <a:lnSpc>
                <a:spcPct val="14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http://static1.squarespace.com/static/5be1c3c5c3c16a5e97de388d/6659ee657c6bb222d6ede5fb/6669e49d225efe507d31743a/1735493731950/QPR+Logo.png?format=1500w</a:t>
            </a:r>
            <a:endParaRPr/>
          </a:p>
        </p:txBody>
      </p:sp>
      <p:sp>
        <p:nvSpPr>
          <p:cNvPr id="305" name="Google Shape;305;p25"/>
          <p:cNvSpPr txBox="1"/>
          <p:nvPr/>
        </p:nvSpPr>
        <p:spPr>
          <a:xfrm>
            <a:off x="1666875" y="4434036"/>
            <a:ext cx="99536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Source: </a:t>
            </a:r>
            <a:r>
              <a:rPr lang="en-US" sz="1600" b="0" i="0" u="none" strike="noStrike" cap="none">
                <a:solidFill>
                  <a:srgbClr val="4F46E5"/>
                </a:solidFill>
                <a:latin typeface="Urbanist"/>
                <a:ea typeface="Urbanist"/>
                <a:cs typeface="Urbanist"/>
                <a:sym typeface="Urbanist"/>
              </a:rPr>
              <a:t>www.indianaprevention.org</a:t>
            </a:r>
            <a:endParaRPr/>
          </a:p>
        </p:txBody>
      </p:sp>
      <p:pic>
        <p:nvPicPr>
          <p:cNvPr id="309" name="Google Shape;309;p25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71500" y="5736580"/>
            <a:ext cx="857250" cy="476250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25"/>
          <p:cNvSpPr txBox="1"/>
          <p:nvPr/>
        </p:nvSpPr>
        <p:spPr>
          <a:xfrm>
            <a:off x="1666875" y="5743723"/>
            <a:ext cx="9953625" cy="266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14994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https://upload.wikimedia.org/wikipedia/commons/thumb/c/cf/American_Legion_Seal_SVG.svg/330px-American_Legion_Seal_SVG.svg.png?_=20220801165521</a:t>
            </a:r>
            <a:endParaRPr/>
          </a:p>
        </p:txBody>
      </p:sp>
      <p:sp>
        <p:nvSpPr>
          <p:cNvPr id="311" name="Google Shape;311;p25"/>
          <p:cNvSpPr txBox="1"/>
          <p:nvPr/>
        </p:nvSpPr>
        <p:spPr>
          <a:xfrm>
            <a:off x="1666875" y="5977086"/>
            <a:ext cx="9953625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Source: </a:t>
            </a:r>
            <a:r>
              <a:rPr lang="en-US" sz="1600" b="0" i="0" u="none" strike="noStrike" cap="none">
                <a:solidFill>
                  <a:srgbClr val="4F46E5"/>
                </a:solidFill>
                <a:latin typeface="Urbanist"/>
                <a:ea typeface="Urbanist"/>
                <a:cs typeface="Urbanist"/>
                <a:sym typeface="Urbanist"/>
              </a:rPr>
              <a:t>commons.wikimedia.org</a:t>
            </a:r>
            <a:endParaRPr/>
          </a:p>
        </p:txBody>
      </p:sp>
      <p:sp>
        <p:nvSpPr>
          <p:cNvPr id="312" name="Google Shape;312;p25"/>
          <p:cNvSpPr txBox="1"/>
          <p:nvPr/>
        </p:nvSpPr>
        <p:spPr>
          <a:xfrm>
            <a:off x="571500" y="850255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Image Sources</a:t>
            </a:r>
            <a:endParaRPr/>
          </a:p>
        </p:txBody>
      </p:sp>
      <p:pic>
        <p:nvPicPr>
          <p:cNvPr id="2" name="Service Members Image">
            <a:extLst>
              <a:ext uri="{FF2B5EF4-FFF2-40B4-BE49-F238E27FC236}">
                <a16:creationId xmlns:a16="http://schemas.microsoft.com/office/drawing/2014/main" id="{A1A584CA-FBBB-9124-0DEF-F89AFD2BD822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2734" b="14844"/>
          <a:stretch>
            <a:fillRect/>
          </a:stretch>
        </p:blipFill>
        <p:spPr>
          <a:xfrm>
            <a:off x="666750" y="2563634"/>
            <a:ext cx="857250" cy="705971"/>
          </a:xfrm>
          <a:prstGeom prst="roundRect">
            <a:avLst>
              <a:gd name="adj" fmla="val 8000"/>
            </a:avLst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5" name="Google Shape;95;p1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09687" y="2140743"/>
            <a:ext cx="3810000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4"/>
          <p:cNvSpPr txBox="1"/>
          <p:nvPr/>
        </p:nvSpPr>
        <p:spPr>
          <a:xfrm>
            <a:off x="6334125" y="2983706"/>
            <a:ext cx="5550693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Monitor Your Well-being</a:t>
            </a:r>
            <a:endParaRPr/>
          </a:p>
        </p:txBody>
      </p:sp>
      <p:sp>
        <p:nvSpPr>
          <p:cNvPr id="98" name="Google Shape;98;p14"/>
          <p:cNvSpPr txBox="1"/>
          <p:nvPr/>
        </p:nvSpPr>
        <p:spPr>
          <a:xfrm>
            <a:off x="6334125" y="3517106"/>
            <a:ext cx="5286375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85000" lnSpcReduction="1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Talking about suicide is not easy. Some of us may be trauma or attempt survivors. It is alright to feel the personal impact.</a:t>
            </a:r>
            <a:endParaRPr/>
          </a:p>
        </p:txBody>
      </p:sp>
      <p:sp>
        <p:nvSpPr>
          <p:cNvPr id="99" name="Google Shape;99;p14"/>
          <p:cNvSpPr txBox="1"/>
          <p:nvPr/>
        </p:nvSpPr>
        <p:spPr>
          <a:xfrm>
            <a:off x="6667500" y="4202906"/>
            <a:ext cx="4953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Experience compassion fatigue? That's normal.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6667500" y="4602956"/>
            <a:ext cx="4953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Feel free to take a break if needed.</a:t>
            </a:r>
            <a:endParaRPr/>
          </a:p>
        </p:txBody>
      </p:sp>
      <p:sp>
        <p:nvSpPr>
          <p:cNvPr id="101" name="Google Shape;101;p14"/>
          <p:cNvSpPr txBox="1"/>
          <p:nvPr/>
        </p:nvSpPr>
        <p:spPr>
          <a:xfrm>
            <a:off x="6667500" y="5003006"/>
            <a:ext cx="4953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Seek help if the weight becomes too much.</a:t>
            </a:r>
            <a:endParaRPr/>
          </a:p>
        </p:txBody>
      </p:sp>
      <p:pic>
        <p:nvPicPr>
          <p:cNvPr id="102" name="Google Shape;102;p1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34125" y="4245768"/>
            <a:ext cx="171450" cy="180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Google Shape;103;p14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6334125" y="4645818"/>
            <a:ext cx="171450" cy="180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4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334125" y="5045868"/>
            <a:ext cx="190500" cy="1809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4"/>
          <p:cNvSpPr txBox="1"/>
          <p:nvPr/>
        </p:nvSpPr>
        <p:spPr>
          <a:xfrm>
            <a:off x="571500" y="919311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A Sensitive Conversation</a:t>
            </a:r>
            <a:endParaRPr/>
          </a:p>
        </p:txBody>
      </p:sp>
      <p:pic>
        <p:nvPicPr>
          <p:cNvPr id="106" name="Service Members Image"/>
          <p:cNvPicPr>
            <a:picLocks noChangeAspect="1"/>
          </p:cNvPicPr>
          <p:nvPr/>
        </p:nvPicPr>
        <p:blipFill>
          <a:blip r:embed="rId8"/>
          <a:srcRect t="2734" b="14844"/>
          <a:stretch>
            <a:fillRect/>
          </a:stretch>
        </p:blipFill>
        <p:spPr>
          <a:xfrm>
            <a:off x="1829467" y="2759090"/>
            <a:ext cx="2770440" cy="2281539"/>
          </a:xfrm>
          <a:prstGeom prst="roundRect">
            <a:avLst>
              <a:gd name="adj" fmla="val 8000"/>
            </a:avLst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Google Shape;214;p21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Google Shape;215;p21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345531"/>
            <a:ext cx="5286375" cy="3400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6" name="Google Shape;216;p21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34125" y="2345531"/>
            <a:ext cx="5286375" cy="3400425"/>
          </a:xfrm>
          <a:prstGeom prst="rect">
            <a:avLst/>
          </a:prstGeom>
          <a:noFill/>
          <a:ln>
            <a:noFill/>
          </a:ln>
        </p:spPr>
      </p:pic>
      <p:sp>
        <p:nvSpPr>
          <p:cNvPr id="217" name="Google Shape;217;p21"/>
          <p:cNvSpPr txBox="1"/>
          <p:nvPr/>
        </p:nvSpPr>
        <p:spPr>
          <a:xfrm>
            <a:off x="866775" y="2945606"/>
            <a:ext cx="4930616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Myth</a:t>
            </a:r>
            <a:endParaRPr/>
          </a:p>
        </p:txBody>
      </p:sp>
      <p:sp>
        <p:nvSpPr>
          <p:cNvPr id="218" name="Google Shape;218;p21"/>
          <p:cNvSpPr txBox="1"/>
          <p:nvPr/>
        </p:nvSpPr>
        <p:spPr>
          <a:xfrm>
            <a:off x="866775" y="3479006"/>
            <a:ext cx="469582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"Only experts can prevent suicide."</a:t>
            </a:r>
            <a:endParaRPr/>
          </a:p>
        </p:txBody>
      </p:sp>
      <p:sp>
        <p:nvSpPr>
          <p:cNvPr id="219" name="Google Shape;219;p21"/>
          <p:cNvSpPr/>
          <p:nvPr/>
        </p:nvSpPr>
        <p:spPr>
          <a:xfrm>
            <a:off x="866775" y="3907631"/>
            <a:ext cx="4695825" cy="19050"/>
          </a:xfrm>
          <a:prstGeom prst="rect">
            <a:avLst/>
          </a:prstGeom>
          <a:solidFill>
            <a:srgbClr val="33415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21"/>
          <p:cNvSpPr txBox="1"/>
          <p:nvPr/>
        </p:nvSpPr>
        <p:spPr>
          <a:xfrm>
            <a:off x="866775" y="4231481"/>
            <a:ext cx="4930616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Fact</a:t>
            </a:r>
            <a:endParaRPr/>
          </a:p>
        </p:txBody>
      </p:sp>
      <p:sp>
        <p:nvSpPr>
          <p:cNvPr id="221" name="Google Shape;221;p21"/>
          <p:cNvSpPr txBox="1"/>
          <p:nvPr/>
        </p:nvSpPr>
        <p:spPr>
          <a:xfrm>
            <a:off x="866775" y="4764881"/>
            <a:ext cx="4695825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Suicide is everyone's business. Almost any positive action may save a life.</a:t>
            </a:r>
            <a:endParaRPr/>
          </a:p>
        </p:txBody>
      </p:sp>
      <p:sp>
        <p:nvSpPr>
          <p:cNvPr id="222" name="Google Shape;222;p21"/>
          <p:cNvSpPr txBox="1"/>
          <p:nvPr/>
        </p:nvSpPr>
        <p:spPr>
          <a:xfrm>
            <a:off x="6629400" y="2945606"/>
            <a:ext cx="4930616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Myth</a:t>
            </a:r>
            <a:endParaRPr/>
          </a:p>
        </p:txBody>
      </p:sp>
      <p:sp>
        <p:nvSpPr>
          <p:cNvPr id="223" name="Google Shape;223;p21"/>
          <p:cNvSpPr txBox="1"/>
          <p:nvPr/>
        </p:nvSpPr>
        <p:spPr>
          <a:xfrm>
            <a:off x="6629400" y="3479006"/>
            <a:ext cx="469582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"Asking about suicide will make them angry."</a:t>
            </a:r>
            <a:endParaRPr/>
          </a:p>
        </p:txBody>
      </p:sp>
      <p:sp>
        <p:nvSpPr>
          <p:cNvPr id="224" name="Google Shape;224;p21"/>
          <p:cNvSpPr/>
          <p:nvPr/>
        </p:nvSpPr>
        <p:spPr>
          <a:xfrm>
            <a:off x="6629400" y="3907631"/>
            <a:ext cx="4695825" cy="19050"/>
          </a:xfrm>
          <a:prstGeom prst="rect">
            <a:avLst/>
          </a:prstGeom>
          <a:solidFill>
            <a:srgbClr val="33415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5" name="Google Shape;225;p21"/>
          <p:cNvSpPr txBox="1"/>
          <p:nvPr/>
        </p:nvSpPr>
        <p:spPr>
          <a:xfrm>
            <a:off x="6629400" y="4231481"/>
            <a:ext cx="4930616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Fact</a:t>
            </a:r>
            <a:endParaRPr/>
          </a:p>
        </p:txBody>
      </p:sp>
      <p:sp>
        <p:nvSpPr>
          <p:cNvPr id="226" name="Google Shape;226;p21"/>
          <p:cNvSpPr txBox="1"/>
          <p:nvPr/>
        </p:nvSpPr>
        <p:spPr>
          <a:xfrm>
            <a:off x="6629400" y="4764881"/>
            <a:ext cx="4695825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Asking directly lowers anxiety and opens vital communication channels.</a:t>
            </a:r>
            <a:endParaRPr/>
          </a:p>
        </p:txBody>
      </p:sp>
      <p:sp>
        <p:nvSpPr>
          <p:cNvPr id="227" name="Google Shape;227;p21"/>
          <p:cNvSpPr txBox="1"/>
          <p:nvPr/>
        </p:nvSpPr>
        <p:spPr>
          <a:xfrm>
            <a:off x="571500" y="919311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Myths vs. Facts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51863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1" name="Google Shape;111;p15"/>
          <p:cNvGraphicFramePr/>
          <p:nvPr>
            <p:extLst>
              <p:ext uri="{D42A27DB-BD31-4B8C-83A1-F6EECF244321}">
                <p14:modId xmlns:p14="http://schemas.microsoft.com/office/powerpoint/2010/main" val="11460770"/>
              </p:ext>
            </p:extLst>
          </p:nvPr>
        </p:nvGraphicFramePr>
        <p:xfrm>
          <a:off x="571499" y="1424135"/>
          <a:ext cx="11343409" cy="4845220"/>
        </p:xfrm>
        <a:graphic>
          <a:graphicData uri="http://schemas.openxmlformats.org/drawingml/2006/table">
            <a:tbl>
              <a:tblPr firstRow="1" bandRow="1">
                <a:noFill/>
                <a:tableStyleId>{0C7A2520-3715-45A4-A92C-81F3DE893DF7}</a:tableStyleId>
              </a:tblPr>
              <a:tblGrid>
                <a:gridCol w="26155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9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682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6904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STANDARD VERBAGE</a:t>
                      </a:r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PERSON CENTERED VERBAGE</a:t>
                      </a:r>
                      <a:endParaRPr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Why?</a:t>
                      </a:r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1E293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6904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"Commit" suicide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Died by suicide / Lost their life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"Commit" implies a CHOICE.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904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"Successful" suicide</a:t>
                      </a:r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Fatal attempt / Died by suicide</a:t>
                      </a:r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Frames tragedy as an achievement.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904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"Suicidal" person</a:t>
                      </a:r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Experiencing suicidal thoughts</a:t>
                      </a:r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Thoughts do not define the individual.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6904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"Mentally ill" / "Addicts"</a:t>
                      </a:r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People with mental illness / substance use</a:t>
                      </a:r>
                      <a:endParaRPr lang="en-US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Urbanist"/>
                          <a:ea typeface="Urbanist"/>
                          <a:cs typeface="Urbanist"/>
                          <a:sym typeface="Urbanist"/>
                        </a:rPr>
                        <a:t>Person-first language shows respect.</a:t>
                      </a:r>
                      <a:endParaRPr lang="en-US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4" name="Google Shape;124;p15"/>
          <p:cNvSpPr txBox="1"/>
          <p:nvPr/>
        </p:nvSpPr>
        <p:spPr>
          <a:xfrm>
            <a:off x="571500" y="919311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Words Matter: Proper Language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571500" y="919311"/>
            <a:ext cx="11601450" cy="6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Barriers to Suicide Intervention</a:t>
            </a:r>
            <a:endParaRPr/>
          </a:p>
        </p:txBody>
      </p:sp>
      <p:sp>
        <p:nvSpPr>
          <p:cNvPr id="3" name="Subtitle"/>
          <p:cNvSpPr txBox="1"/>
          <p:nvPr/>
        </p:nvSpPr>
        <p:spPr>
          <a:xfrm>
            <a:off x="571500" y="1600000"/>
            <a:ext cx="11601450" cy="45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In the Veteran Community</a:t>
            </a:r>
            <a:endParaRPr/>
          </a:p>
        </p:txBody>
      </p:sp>
      <p:sp>
        <p:nvSpPr>
          <p:cNvPr id="4" name="Divider"/>
          <p:cNvSpPr/>
          <p:nvPr/>
        </p:nvSpPr>
        <p:spPr>
          <a:xfrm>
            <a:off x="571500" y="2200000"/>
            <a:ext cx="11049000" cy="19050"/>
          </a:xfrm>
          <a:prstGeom prst="rect">
            <a:avLst/>
          </a:prstGeom>
          <a:solidFill>
            <a:srgbClr val="334155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" name="Content"/>
          <p:cNvSpPr txBox="1"/>
          <p:nvPr/>
        </p:nvSpPr>
        <p:spPr>
          <a:xfrm>
            <a:off x="1200000" y="2600000"/>
            <a:ext cx="9800000" cy="38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Generational issues</a:t>
            </a:r>
          </a:p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Fear of making things worse</a:t>
            </a:r>
          </a:p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The elephant in the room</a:t>
            </a:r>
          </a:p>
          <a:p>
            <a:pPr marL="0" marR="0" lvl="0" indent="0" algn="ctr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Mis-information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6"/>
          <p:cNvSpPr/>
          <p:nvPr/>
        </p:nvSpPr>
        <p:spPr>
          <a:xfrm>
            <a:off x="571500" y="3583781"/>
            <a:ext cx="11049000" cy="38100"/>
          </a:xfrm>
          <a:prstGeom prst="rect">
            <a:avLst/>
          </a:prstGeom>
          <a:solidFill>
            <a:srgbClr val="33415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16"/>
          <p:cNvSpPr/>
          <p:nvPr/>
        </p:nvSpPr>
        <p:spPr>
          <a:xfrm>
            <a:off x="2133600" y="4188618"/>
            <a:ext cx="190500" cy="1905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16"/>
          <p:cNvSpPr txBox="1"/>
          <p:nvPr/>
        </p:nvSpPr>
        <p:spPr>
          <a:xfrm>
            <a:off x="488632" y="4174331"/>
            <a:ext cx="3480435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1921</a:t>
            </a:r>
            <a:endParaRPr/>
          </a:p>
        </p:txBody>
      </p:sp>
      <p:sp>
        <p:nvSpPr>
          <p:cNvPr id="133" name="Google Shape;133;p16"/>
          <p:cNvSpPr txBox="1"/>
          <p:nvPr/>
        </p:nvSpPr>
        <p:spPr>
          <a:xfrm>
            <a:off x="571500" y="4707731"/>
            <a:ext cx="33147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Neuropsychiatric Awareness: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First recognition that "shell shock" required specialized care.</a:t>
            </a:r>
            <a:endParaRPr/>
          </a:p>
        </p:txBody>
      </p:sp>
      <p:sp>
        <p:nvSpPr>
          <p:cNvPr id="134" name="Google Shape;134;p16"/>
          <p:cNvSpPr/>
          <p:nvPr/>
        </p:nvSpPr>
        <p:spPr>
          <a:xfrm>
            <a:off x="6000750" y="4060031"/>
            <a:ext cx="190500" cy="1905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16"/>
          <p:cNvSpPr txBox="1"/>
          <p:nvPr/>
        </p:nvSpPr>
        <p:spPr>
          <a:xfrm>
            <a:off x="4355782" y="4174331"/>
            <a:ext cx="3480435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2009</a:t>
            </a:r>
            <a:endParaRPr/>
          </a:p>
        </p:txBody>
      </p:sp>
      <p:sp>
        <p:nvSpPr>
          <p:cNvPr id="136" name="Google Shape;136;p16"/>
          <p:cNvSpPr txBox="1"/>
          <p:nvPr/>
        </p:nvSpPr>
        <p:spPr>
          <a:xfrm>
            <a:off x="4438650" y="4707731"/>
            <a:ext cx="33147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7500" lnSpcReduction="20000"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Resolution 51: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Formally established the first Legion-wide suicide referral program.</a:t>
            </a:r>
            <a:endParaRPr/>
          </a:p>
        </p:txBody>
      </p:sp>
      <p:sp>
        <p:nvSpPr>
          <p:cNvPr id="137" name="Google Shape;137;p16"/>
          <p:cNvSpPr/>
          <p:nvPr/>
        </p:nvSpPr>
        <p:spPr>
          <a:xfrm>
            <a:off x="9867900" y="4060031"/>
            <a:ext cx="190500" cy="190500"/>
          </a:xfrm>
          <a:prstGeom prst="roundRect">
            <a:avLst>
              <a:gd name="adj" fmla="val 50000"/>
            </a:avLst>
          </a:prstGeom>
          <a:solidFill>
            <a:srgbClr val="FBBF2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6"/>
          <p:cNvSpPr txBox="1"/>
          <p:nvPr/>
        </p:nvSpPr>
        <p:spPr>
          <a:xfrm>
            <a:off x="8222932" y="4174331"/>
            <a:ext cx="3480435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2019</a:t>
            </a:r>
            <a:endParaRPr/>
          </a:p>
        </p:txBody>
      </p:sp>
      <p:sp>
        <p:nvSpPr>
          <p:cNvPr id="139" name="Google Shape;139;p16"/>
          <p:cNvSpPr txBox="1"/>
          <p:nvPr/>
        </p:nvSpPr>
        <p:spPr>
          <a:xfrm>
            <a:off x="8305800" y="4707731"/>
            <a:ext cx="33147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85000" lnSpcReduction="10000"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Resolution 18: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Launched "Buddy Checks" as an official national program.</a:t>
            </a:r>
            <a:endParaRPr/>
          </a:p>
        </p:txBody>
      </p:sp>
      <p:sp>
        <p:nvSpPr>
          <p:cNvPr id="140" name="Google Shape;140;p16"/>
          <p:cNvSpPr txBox="1"/>
          <p:nvPr/>
        </p:nvSpPr>
        <p:spPr>
          <a:xfrm>
            <a:off x="571500" y="919311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History of Prevention (1921-2019)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17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19050" y="8312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17"/>
          <p:cNvSpPr/>
          <p:nvPr/>
        </p:nvSpPr>
        <p:spPr>
          <a:xfrm>
            <a:off x="571500" y="3583781"/>
            <a:ext cx="11049000" cy="38100"/>
          </a:xfrm>
          <a:prstGeom prst="rect">
            <a:avLst/>
          </a:prstGeom>
          <a:solidFill>
            <a:srgbClr val="33415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lang="en-US" sz="2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7"/>
          <p:cNvSpPr txBox="1"/>
          <p:nvPr/>
        </p:nvSpPr>
        <p:spPr>
          <a:xfrm>
            <a:off x="488632" y="4174331"/>
            <a:ext cx="3480435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2022</a:t>
            </a:r>
            <a:endParaRPr/>
          </a:p>
        </p:txBody>
      </p:sp>
      <p:sp>
        <p:nvSpPr>
          <p:cNvPr id="149" name="Google Shape;149;p17"/>
          <p:cNvSpPr txBox="1"/>
          <p:nvPr/>
        </p:nvSpPr>
        <p:spPr>
          <a:xfrm>
            <a:off x="571500" y="4707731"/>
            <a:ext cx="331470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7500" lnSpcReduction="20000"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"Be The One":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Redefined prevention as a peer-to-peer mission for every member.</a:t>
            </a:r>
            <a:endParaRPr/>
          </a:p>
        </p:txBody>
      </p:sp>
      <p:sp>
        <p:nvSpPr>
          <p:cNvPr id="151" name="Google Shape;151;p17"/>
          <p:cNvSpPr txBox="1"/>
          <p:nvPr/>
        </p:nvSpPr>
        <p:spPr>
          <a:xfrm>
            <a:off x="4355782" y="4285168"/>
            <a:ext cx="3480435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2023</a:t>
            </a:r>
            <a:endParaRPr/>
          </a:p>
        </p:txBody>
      </p:sp>
      <p:sp>
        <p:nvSpPr>
          <p:cNvPr id="152" name="Google Shape;152;p17"/>
          <p:cNvSpPr txBox="1"/>
          <p:nvPr/>
        </p:nvSpPr>
        <p:spPr>
          <a:xfrm>
            <a:off x="4438650" y="4707731"/>
            <a:ext cx="33147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VA Buddy Check: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The U.S. Govt adopted the Legion's model via the STRONG Veterans Act.</a:t>
            </a:r>
            <a:endParaRPr/>
          </a:p>
        </p:txBody>
      </p:sp>
      <p:sp>
        <p:nvSpPr>
          <p:cNvPr id="154" name="Google Shape;154;p17"/>
          <p:cNvSpPr txBox="1"/>
          <p:nvPr/>
        </p:nvSpPr>
        <p:spPr>
          <a:xfrm>
            <a:off x="8222932" y="4386002"/>
            <a:ext cx="3480435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2024-2026</a:t>
            </a:r>
            <a:endParaRPr/>
          </a:p>
        </p:txBody>
      </p:sp>
      <p:sp>
        <p:nvSpPr>
          <p:cNvPr id="155" name="Google Shape;155;p17"/>
          <p:cNvSpPr txBox="1"/>
          <p:nvPr/>
        </p:nvSpPr>
        <p:spPr>
          <a:xfrm>
            <a:off x="8305800" y="4707731"/>
            <a:ext cx="33147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0000" lnSpcReduction="20000"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The Current Watch: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Integrating TRAINING, MENTORSHIP &amp; ADVOACY into one toolkit.</a:t>
            </a:r>
            <a:endParaRPr/>
          </a:p>
        </p:txBody>
      </p:sp>
      <p:sp>
        <p:nvSpPr>
          <p:cNvPr id="156" name="Google Shape;156;p17"/>
          <p:cNvSpPr txBox="1"/>
          <p:nvPr/>
        </p:nvSpPr>
        <p:spPr>
          <a:xfrm>
            <a:off x="571500" y="919311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The Current Mission (2022-2026)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Google Shape;161;p18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2" name="Google Shape;162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1500" y="2235993"/>
            <a:ext cx="2619375" cy="361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3" name="Google Shape;163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81375" y="2235993"/>
            <a:ext cx="2619375" cy="361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91250" y="2235993"/>
            <a:ext cx="2619375" cy="361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001125" y="2235993"/>
            <a:ext cx="2619375" cy="3619500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18"/>
          <p:cNvSpPr txBox="1"/>
          <p:nvPr/>
        </p:nvSpPr>
        <p:spPr>
          <a:xfrm>
            <a:off x="866775" y="3293268"/>
            <a:ext cx="2130266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VA S.A.V.E.</a:t>
            </a:r>
            <a:endParaRPr/>
          </a:p>
        </p:txBody>
      </p:sp>
      <p:sp>
        <p:nvSpPr>
          <p:cNvPr id="167" name="Google Shape;167;p18"/>
          <p:cNvSpPr txBox="1"/>
          <p:nvPr/>
        </p:nvSpPr>
        <p:spPr>
          <a:xfrm>
            <a:off x="866775" y="3826668"/>
            <a:ext cx="2028825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85000" lnSpcReduction="1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Veteran-specific, quick prevention training. Free and online.</a:t>
            </a:r>
            <a:endParaRPr/>
          </a:p>
        </p:txBody>
      </p:sp>
      <p:sp>
        <p:nvSpPr>
          <p:cNvPr id="168" name="Google Shape;168;p18"/>
          <p:cNvSpPr txBox="1"/>
          <p:nvPr/>
        </p:nvSpPr>
        <p:spPr>
          <a:xfrm>
            <a:off x="866775" y="4769643"/>
            <a:ext cx="202882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30-60 Minutes</a:t>
            </a:r>
            <a:endParaRPr/>
          </a:p>
        </p:txBody>
      </p:sp>
      <p:sp>
        <p:nvSpPr>
          <p:cNvPr id="169" name="Google Shape;169;p18"/>
          <p:cNvSpPr txBox="1"/>
          <p:nvPr/>
        </p:nvSpPr>
        <p:spPr>
          <a:xfrm>
            <a:off x="3676650" y="3293268"/>
            <a:ext cx="2130266" cy="844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Columbia Protocol</a:t>
            </a:r>
            <a:endParaRPr/>
          </a:p>
        </p:txBody>
      </p:sp>
      <p:sp>
        <p:nvSpPr>
          <p:cNvPr id="170" name="Google Shape;170;p18"/>
          <p:cNvSpPr txBox="1"/>
          <p:nvPr/>
        </p:nvSpPr>
        <p:spPr>
          <a:xfrm>
            <a:off x="3676650" y="4188618"/>
            <a:ext cx="2028825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77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Evidence-based assessment for everyday use by everyone.</a:t>
            </a:r>
            <a:endParaRPr/>
          </a:p>
        </p:txBody>
      </p:sp>
      <p:sp>
        <p:nvSpPr>
          <p:cNvPr id="171" name="Google Shape;171;p18"/>
          <p:cNvSpPr txBox="1"/>
          <p:nvPr/>
        </p:nvSpPr>
        <p:spPr>
          <a:xfrm>
            <a:off x="3676650" y="5131593"/>
            <a:ext cx="202882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90 Minutes</a:t>
            </a:r>
            <a:endParaRPr/>
          </a:p>
        </p:txBody>
      </p:sp>
      <p:sp>
        <p:nvSpPr>
          <p:cNvPr id="172" name="Google Shape;172;p18"/>
          <p:cNvSpPr txBox="1"/>
          <p:nvPr/>
        </p:nvSpPr>
        <p:spPr>
          <a:xfrm>
            <a:off x="6486525" y="3293268"/>
            <a:ext cx="2130266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QPR</a:t>
            </a:r>
            <a:endParaRPr/>
          </a:p>
        </p:txBody>
      </p:sp>
      <p:sp>
        <p:nvSpPr>
          <p:cNvPr id="173" name="Google Shape;173;p18"/>
          <p:cNvSpPr txBox="1"/>
          <p:nvPr/>
        </p:nvSpPr>
        <p:spPr>
          <a:xfrm>
            <a:off x="6486525" y="3826668"/>
            <a:ext cx="2028825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Question, Persuade, Refer. Teaches life-saving conversations.</a:t>
            </a:r>
            <a:endParaRPr/>
          </a:p>
        </p:txBody>
      </p:sp>
      <p:sp>
        <p:nvSpPr>
          <p:cNvPr id="174" name="Google Shape;174;p18"/>
          <p:cNvSpPr txBox="1"/>
          <p:nvPr/>
        </p:nvSpPr>
        <p:spPr>
          <a:xfrm>
            <a:off x="6486525" y="4769643"/>
            <a:ext cx="202882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90m - 2 Hours</a:t>
            </a:r>
            <a:endParaRPr/>
          </a:p>
        </p:txBody>
      </p:sp>
      <p:sp>
        <p:nvSpPr>
          <p:cNvPr id="175" name="Google Shape;175;p18"/>
          <p:cNvSpPr txBox="1"/>
          <p:nvPr/>
        </p:nvSpPr>
        <p:spPr>
          <a:xfrm>
            <a:off x="9296400" y="3293268"/>
            <a:ext cx="2130266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ASIST</a:t>
            </a:r>
            <a:endParaRPr/>
          </a:p>
        </p:txBody>
      </p:sp>
      <p:sp>
        <p:nvSpPr>
          <p:cNvPr id="176" name="Google Shape;176;p18"/>
          <p:cNvSpPr txBox="1"/>
          <p:nvPr/>
        </p:nvSpPr>
        <p:spPr>
          <a:xfrm>
            <a:off x="9296400" y="3826668"/>
            <a:ext cx="2028825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In-depth for front-line responders and crisis intervention.</a:t>
            </a:r>
            <a:endParaRPr/>
          </a:p>
        </p:txBody>
      </p:sp>
      <p:sp>
        <p:nvSpPr>
          <p:cNvPr id="177" name="Google Shape;177;p18"/>
          <p:cNvSpPr txBox="1"/>
          <p:nvPr/>
        </p:nvSpPr>
        <p:spPr>
          <a:xfrm>
            <a:off x="9296400" y="4769643"/>
            <a:ext cx="202882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2 Days</a:t>
            </a:r>
            <a:endParaRPr/>
          </a:p>
        </p:txBody>
      </p:sp>
      <p:pic>
        <p:nvPicPr>
          <p:cNvPr id="178" name="Google Shape;178;p18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66775" y="2559843"/>
            <a:ext cx="38100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18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3676650" y="2559843"/>
            <a:ext cx="333375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18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6486525" y="2559843"/>
            <a:ext cx="476250" cy="38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1" name="Google Shape;181;p18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296400" y="2559843"/>
            <a:ext cx="428625" cy="381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2" name="Google Shape;182;p18"/>
          <p:cNvSpPr txBox="1"/>
          <p:nvPr/>
        </p:nvSpPr>
        <p:spPr>
          <a:xfrm>
            <a:off x="571500" y="919311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The Prevention Toolkit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0617"/>
        </a:soli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Google Shape;187;p19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19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34125" y="2378868"/>
            <a:ext cx="5286375" cy="333375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19"/>
          <p:cNvSpPr txBox="1"/>
          <p:nvPr/>
        </p:nvSpPr>
        <p:spPr>
          <a:xfrm>
            <a:off x="571500" y="2683668"/>
            <a:ext cx="5550693" cy="422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lnSpcReduction="1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rgbClr val="60A5FA"/>
                </a:solidFill>
                <a:latin typeface="Urbanist Medium"/>
                <a:ea typeface="Urbanist Medium"/>
                <a:cs typeface="Urbanist Medium"/>
                <a:sym typeface="Urbanist Medium"/>
              </a:rPr>
              <a:t>Identifying Severity</a:t>
            </a:r>
            <a:endParaRPr/>
          </a:p>
        </p:txBody>
      </p:sp>
      <p:sp>
        <p:nvSpPr>
          <p:cNvPr id="190" name="Google Shape;190;p19"/>
          <p:cNvSpPr txBox="1"/>
          <p:nvPr/>
        </p:nvSpPr>
        <p:spPr>
          <a:xfrm>
            <a:off x="571500" y="3217068"/>
            <a:ext cx="5286375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Triage works by scoring risk based on specific questions about ideation and behavior.</a:t>
            </a:r>
            <a:endParaRPr/>
          </a:p>
        </p:txBody>
      </p:sp>
      <p:sp>
        <p:nvSpPr>
          <p:cNvPr id="191" name="Google Shape;191;p19"/>
          <p:cNvSpPr txBox="1"/>
          <p:nvPr/>
        </p:nvSpPr>
        <p:spPr>
          <a:xfrm>
            <a:off x="571500" y="5150643"/>
            <a:ext cx="5286375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If Question 4 or 5 is YES: Seek immediate help.</a:t>
            </a:r>
            <a:endParaRPr/>
          </a:p>
        </p:txBody>
      </p:sp>
      <p:pic>
        <p:nvPicPr>
          <p:cNvPr id="192" name="Google Shape;192;p19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343650" y="2388393"/>
            <a:ext cx="5267325" cy="33147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19"/>
          <p:cNvSpPr txBox="1"/>
          <p:nvPr/>
        </p:nvSpPr>
        <p:spPr>
          <a:xfrm>
            <a:off x="904875" y="3902868"/>
            <a:ext cx="4953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Low: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Wish to be dead / Thoughts of suicide.</a:t>
            </a:r>
            <a:endParaRPr/>
          </a:p>
        </p:txBody>
      </p:sp>
      <p:sp>
        <p:nvSpPr>
          <p:cNvPr id="194" name="Google Shape;194;p19"/>
          <p:cNvSpPr txBox="1"/>
          <p:nvPr/>
        </p:nvSpPr>
        <p:spPr>
          <a:xfrm>
            <a:off x="904875" y="4302918"/>
            <a:ext cx="4953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Moderate: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Suicidal thoughts with some intent.</a:t>
            </a:r>
            <a:endParaRPr/>
          </a:p>
        </p:txBody>
      </p:sp>
      <p:sp>
        <p:nvSpPr>
          <p:cNvPr id="195" name="Google Shape;195;p19"/>
          <p:cNvSpPr txBox="1"/>
          <p:nvPr/>
        </p:nvSpPr>
        <p:spPr>
          <a:xfrm>
            <a:off x="904875" y="4702968"/>
            <a:ext cx="4953000" cy="34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 fontScale="92500" lnSpcReduction="20000"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High:</a:t>
            </a:r>
            <a:r>
              <a:rPr lang="en-US" sz="1800" b="0" i="0" u="none" strike="noStrike" cap="none">
                <a:solidFill>
                  <a:srgbClr val="CBD5E1"/>
                </a:solidFill>
                <a:latin typeface="Urbanist"/>
                <a:ea typeface="Urbanist"/>
                <a:cs typeface="Urbanist"/>
                <a:sym typeface="Urbanist"/>
              </a:rPr>
              <a:t> Specific plans, intent, or recent behavior.</a:t>
            </a:r>
            <a:endParaRPr/>
          </a:p>
        </p:txBody>
      </p:sp>
      <p:pic>
        <p:nvPicPr>
          <p:cNvPr id="196" name="Google Shape;196;p19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571500" y="3945731"/>
            <a:ext cx="171450" cy="180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Google Shape;197;p19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71500" y="4345781"/>
            <a:ext cx="171450" cy="180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19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571500" y="4745831"/>
            <a:ext cx="171450" cy="180975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19"/>
          <p:cNvSpPr txBox="1"/>
          <p:nvPr/>
        </p:nvSpPr>
        <p:spPr>
          <a:xfrm>
            <a:off x="571500" y="919311"/>
            <a:ext cx="11601450" cy="550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FBBF24"/>
                </a:solidFill>
                <a:latin typeface="Urbanist"/>
                <a:ea typeface="Urbanist"/>
                <a:cs typeface="Urbanist"/>
                <a:sym typeface="Urbanist"/>
              </a:rPr>
              <a:t>Columbia Protocol: Risk ID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1214</Words>
  <Application>Microsoft Office PowerPoint</Application>
  <PresentationFormat>Widescreen</PresentationFormat>
  <Paragraphs>170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Urbanist</vt:lpstr>
      <vt:lpstr>Urbanist Medium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Whitney Smith McIntosh</dc:creator>
  <cp:lastModifiedBy>admin</cp:lastModifiedBy>
  <cp:revision>2</cp:revision>
  <cp:lastPrinted>2026-05-30T17:05:43Z</cp:lastPrinted>
  <dcterms:modified xsi:type="dcterms:W3CDTF">2026-05-30T17:08:32Z</dcterms:modified>
</cp:coreProperties>
</file>